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sldIdLst>
    <p:sldId id="256" r:id="rId3"/>
    <p:sldId id="258" r:id="rId4"/>
    <p:sldId id="273" r:id="rId5"/>
    <p:sldId id="274" r:id="rId6"/>
    <p:sldId id="275" r:id="rId7"/>
    <p:sldId id="259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5" r:id="rId16"/>
    <p:sldId id="286" r:id="rId17"/>
    <p:sldId id="287" r:id="rId18"/>
    <p:sldId id="284" r:id="rId19"/>
    <p:sldId id="276" r:id="rId20"/>
    <p:sldId id="288" r:id="rId21"/>
    <p:sldId id="289" r:id="rId22"/>
    <p:sldId id="290" r:id="rId23"/>
    <p:sldId id="291" r:id="rId24"/>
    <p:sldId id="292" r:id="rId25"/>
    <p:sldId id="293" r:id="rId26"/>
    <p:sldId id="267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6" d="100"/>
          <a:sy n="56" d="100"/>
        </p:scale>
        <p:origin x="-1248" y="-259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D64BD-6D7B-4E09-8443-719A99590DD2}" type="doc">
      <dgm:prSet loTypeId="urn:microsoft.com/office/officeart/2005/8/layout/vList4#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3D2741-EF75-40BE-A2AA-C4466FBCF7D9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Содержание</a:t>
          </a:r>
        </a:p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dirty="0">
            <a:latin typeface="Tw Cen MT"/>
            <a:ea typeface="+mn-ea"/>
            <a:cs typeface="+mn-cs"/>
          </a:endParaRPr>
        </a:p>
      </dgm:t>
    </dgm:pt>
    <dgm:pt modelId="{2A557D5A-41E3-4078-A4D9-605945365763}" type="parTrans" cxnId="{506D686F-7DAD-4CA6-B31F-27D8CDFBC900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FE608C8F-A1A4-4283-B2F6-BF0A8C5A1DBE}" type="sibTrans" cxnId="{506D686F-7DAD-4CA6-B31F-27D8CDFBC900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C61D8196-80BB-4D35-BD13-D0C1DA8131BC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Условия реализации</a:t>
          </a:r>
        </a:p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dirty="0">
            <a:latin typeface="Tw Cen MT"/>
            <a:ea typeface="+mn-ea"/>
            <a:cs typeface="+mn-cs"/>
          </a:endParaRPr>
        </a:p>
      </dgm:t>
    </dgm:pt>
    <dgm:pt modelId="{8B1A8533-F804-40D6-901B-49FBFBBC55B6}" type="parTrans" cxnId="{26547851-0577-4C58-8D3E-769D6B641769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C8389595-9C13-4147-A60B-38B9033885D1}" type="sibTrans" cxnId="{26547851-0577-4C58-8D3E-769D6B641769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839AC780-13A5-4FAA-B635-2E30FD3C676F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Распределение содержания</a:t>
          </a:r>
        </a:p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dirty="0">
            <a:latin typeface="Tw Cen MT"/>
            <a:ea typeface="+mn-ea"/>
            <a:cs typeface="+mn-cs"/>
          </a:endParaRPr>
        </a:p>
      </dgm:t>
    </dgm:pt>
    <dgm:pt modelId="{3707159E-F716-4CA1-8EE3-CF05B0B205DD}" type="parTrans" cxnId="{88B16A35-911D-4C0E-B5D4-029C2725BE10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20EEF931-EDFE-4452-996A-33AE84AF2566}" type="sibTrans" cxnId="{88B16A35-911D-4C0E-B5D4-029C2725BE10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A1E23F44-E6DA-471D-A9FB-55025F56A5F1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Реализация деятельностного подхода в «Начальном курсе географии»</a:t>
          </a:r>
          <a:endParaRPr lang="ru-RU" sz="2800" b="0" i="0" dirty="0">
            <a:latin typeface="Tw Cen MT"/>
            <a:ea typeface="+mn-ea"/>
            <a:cs typeface="+mn-cs"/>
          </a:endParaRPr>
        </a:p>
      </dgm:t>
    </dgm:pt>
    <dgm:pt modelId="{C66BAFE4-518E-4344-A5F5-2D4722ABC643}" type="sibTrans" cxnId="{658850A7-51A7-49D1-8A80-F4B8FF016253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6B0D0E97-F911-45B4-9066-96DE855A9564}" type="parTrans" cxnId="{658850A7-51A7-49D1-8A80-F4B8FF016253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2F6F3653-7823-4886-8FE8-5BA461EA5072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Структура </a:t>
          </a:r>
        </a:p>
        <a:p>
          <a:pPr algn="l" defTabSz="914400">
            <a:buNone/>
          </a:pPr>
          <a:r>
            <a:rPr lang="ru-RU" sz="2800" b="0" i="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dirty="0">
            <a:latin typeface="Tw Cen MT"/>
            <a:ea typeface="+mn-ea"/>
            <a:cs typeface="+mn-cs"/>
          </a:endParaRPr>
        </a:p>
      </dgm:t>
    </dgm:pt>
    <dgm:pt modelId="{49022019-C445-4A7F-BEEF-29DAB25FFA8E}" type="sibTrans" cxnId="{B517C609-C33B-474B-BBC9-E5ED8258FB2B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F25EA6DB-85F7-4780-AF22-8EF20F6D1E08}" type="parTrans" cxnId="{B517C609-C33B-474B-BBC9-E5ED8258FB2B}">
      <dgm:prSet/>
      <dgm:spPr/>
      <dgm:t>
        <a:bodyPr/>
        <a:lstStyle/>
        <a:p>
          <a:endParaRPr lang="en-US" sz="2400">
            <a:latin typeface="Tw Cen MT" pitchFamily="34" charset="0"/>
          </a:endParaRPr>
        </a:p>
      </dgm:t>
    </dgm:pt>
    <dgm:pt modelId="{3D04899B-D862-420D-8F49-1893A76AF67C}" type="pres">
      <dgm:prSet presAssocID="{D50D64BD-6D7B-4E09-8443-719A99590D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EC810-71D2-405B-AE08-B442CC946E02}" type="pres">
      <dgm:prSet presAssocID="{2F6F3653-7823-4886-8FE8-5BA461EA5072}" presName="comp" presStyleCnt="0"/>
      <dgm:spPr/>
    </dgm:pt>
    <dgm:pt modelId="{5EEAA564-2D02-4C79-A0CD-EC5644FDC4FA}" type="pres">
      <dgm:prSet presAssocID="{2F6F3653-7823-4886-8FE8-5BA461EA5072}" presName="box" presStyleLbl="node1" presStyleIdx="0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6133411-8FE4-4491-BA08-56144C63CB99}" type="pres">
      <dgm:prSet presAssocID="{2F6F3653-7823-4886-8FE8-5BA461EA5072}" presName="img" presStyleLbl="fgImgPlace1" presStyleIdx="0" presStyleCnt="5" custFlipVert="0"/>
      <dgm:spPr>
        <a:prstGeom prst="round2Diag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2A8EB2AC-5AC5-4E22-91AE-50C3F39A45EA}" type="pres">
      <dgm:prSet presAssocID="{2F6F3653-7823-4886-8FE8-5BA461EA507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9A8CC-EF8C-4CFA-9835-B9925813F9A0}" type="pres">
      <dgm:prSet presAssocID="{49022019-C445-4A7F-BEEF-29DAB25FFA8E}" presName="spacer" presStyleCnt="0"/>
      <dgm:spPr/>
    </dgm:pt>
    <dgm:pt modelId="{454B0ABE-DF6A-4B8F-B0CD-89A7FE9A38EA}" type="pres">
      <dgm:prSet presAssocID="{DE3D2741-EF75-40BE-A2AA-C4466FBCF7D9}" presName="comp" presStyleCnt="0"/>
      <dgm:spPr/>
    </dgm:pt>
    <dgm:pt modelId="{2F55DC1D-2488-4424-936F-00C76D4A824B}" type="pres">
      <dgm:prSet presAssocID="{DE3D2741-EF75-40BE-A2AA-C4466FBCF7D9}" presName="box" presStyleLbl="node1" presStyleIdx="1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B82C056-6D44-4EC6-B428-208028A042F5}" type="pres">
      <dgm:prSet presAssocID="{DE3D2741-EF75-40BE-A2AA-C4466FBCF7D9}" presName="img" presStyleLbl="fgImgPlace1" presStyleIdx="1" presStyleCnt="5" custFlipVert="0"/>
      <dgm:spPr>
        <a:prstGeom prst="round2Diag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85EA075-D51B-464B-BA17-0A4CB92974CA}" type="pres">
      <dgm:prSet presAssocID="{DE3D2741-EF75-40BE-A2AA-C4466FBCF7D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AF248-8652-44C1-84F3-06AC0EFFF8A4}" type="pres">
      <dgm:prSet presAssocID="{FE608C8F-A1A4-4283-B2F6-BF0A8C5A1DBE}" presName="spacer" presStyleCnt="0"/>
      <dgm:spPr/>
    </dgm:pt>
    <dgm:pt modelId="{32A2C8C6-8799-47FD-8C0D-3265B640B303}" type="pres">
      <dgm:prSet presAssocID="{C61D8196-80BB-4D35-BD13-D0C1DA8131BC}" presName="comp" presStyleCnt="0"/>
      <dgm:spPr/>
    </dgm:pt>
    <dgm:pt modelId="{CAEE08B3-1990-4730-B352-C1BE95C73039}" type="pres">
      <dgm:prSet presAssocID="{C61D8196-80BB-4D35-BD13-D0C1DA8131BC}" presName="box" presStyleLbl="node1" presStyleIdx="2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B2BB8AA-4092-4C07-BA8C-D47A4D6D5285}" type="pres">
      <dgm:prSet presAssocID="{C61D8196-80BB-4D35-BD13-D0C1DA8131BC}" presName="img" presStyleLbl="fgImgPlace1" presStyleIdx="2" presStyleCnt="5" custFlipVert="0"/>
      <dgm:spPr>
        <a:prstGeom prst="round2Diag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A4E1CAE1-4D24-4D7F-A35F-F32935000A10}" type="pres">
      <dgm:prSet presAssocID="{C61D8196-80BB-4D35-BD13-D0C1DA8131B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717BE-6B16-4A5A-B4A1-0CCB3B4708E7}" type="pres">
      <dgm:prSet presAssocID="{C8389595-9C13-4147-A60B-38B9033885D1}" presName="spacer" presStyleCnt="0"/>
      <dgm:spPr/>
    </dgm:pt>
    <dgm:pt modelId="{2B19E5BF-6084-45E9-A4AF-FDCC112D81D2}" type="pres">
      <dgm:prSet presAssocID="{839AC780-13A5-4FAA-B635-2E30FD3C676F}" presName="comp" presStyleCnt="0"/>
      <dgm:spPr/>
    </dgm:pt>
    <dgm:pt modelId="{FD5949A6-095C-41CC-A96A-D3022429CFFC}" type="pres">
      <dgm:prSet presAssocID="{839AC780-13A5-4FAA-B635-2E30FD3C676F}" presName="box" presStyleLbl="node1" presStyleIdx="3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24DEB7B-AAFE-4777-B8F6-0463A3E03E1B}" type="pres">
      <dgm:prSet presAssocID="{839AC780-13A5-4FAA-B635-2E30FD3C676F}" presName="img" presStyleLbl="fgImgPlace1" presStyleIdx="3" presStyleCnt="5" custFlipVert="0"/>
      <dgm:spPr>
        <a:prstGeom prst="round2Diag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A4AC18A5-FE0B-41F7-9A60-BCF3636A933C}" type="pres">
      <dgm:prSet presAssocID="{839AC780-13A5-4FAA-B635-2E30FD3C676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C22E6-4E0A-4510-84BB-A948920C6FDA}" type="pres">
      <dgm:prSet presAssocID="{20EEF931-EDFE-4452-996A-33AE84AF2566}" presName="spacer" presStyleCnt="0"/>
      <dgm:spPr/>
    </dgm:pt>
    <dgm:pt modelId="{92D2933D-6B9D-44AD-9181-4F5D8F00793C}" type="pres">
      <dgm:prSet presAssocID="{A1E23F44-E6DA-471D-A9FB-55025F56A5F1}" presName="comp" presStyleCnt="0"/>
      <dgm:spPr/>
    </dgm:pt>
    <dgm:pt modelId="{21987A41-88CE-4917-A47B-5C68237DC6A6}" type="pres">
      <dgm:prSet presAssocID="{A1E23F44-E6DA-471D-A9FB-55025F56A5F1}" presName="box" presStyleLbl="node1" presStyleIdx="4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B2C5E68-71D1-45BF-8944-A26400AB737A}" type="pres">
      <dgm:prSet presAssocID="{A1E23F44-E6DA-471D-A9FB-55025F56A5F1}" presName="img" presStyleLbl="fgImgPlace1" presStyleIdx="4" presStyleCnt="5" custFlipVert="0"/>
      <dgm:spPr>
        <a:prstGeom prst="round2Diag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effectLst>
          <a:glow rad="101600">
            <a:schemeClr val="bg1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9AC0065A-AD2B-4039-BB69-4C346A774888}" type="pres">
      <dgm:prSet presAssocID="{A1E23F44-E6DA-471D-A9FB-55025F56A5F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FFB7D4-F20E-47D3-AC4F-3148BAA29574}" type="presOf" srcId="{839AC780-13A5-4FAA-B635-2E30FD3C676F}" destId="{FD5949A6-095C-41CC-A96A-D3022429CFFC}" srcOrd="0" destOrd="0" presId="urn:microsoft.com/office/officeart/2005/8/layout/vList4#1"/>
    <dgm:cxn modelId="{506D686F-7DAD-4CA6-B31F-27D8CDFBC900}" srcId="{D50D64BD-6D7B-4E09-8443-719A99590DD2}" destId="{DE3D2741-EF75-40BE-A2AA-C4466FBCF7D9}" srcOrd="1" destOrd="0" parTransId="{2A557D5A-41E3-4078-A4D9-605945365763}" sibTransId="{FE608C8F-A1A4-4283-B2F6-BF0A8C5A1DBE}"/>
    <dgm:cxn modelId="{B517C609-C33B-474B-BBC9-E5ED8258FB2B}" srcId="{D50D64BD-6D7B-4E09-8443-719A99590DD2}" destId="{2F6F3653-7823-4886-8FE8-5BA461EA5072}" srcOrd="0" destOrd="0" parTransId="{F25EA6DB-85F7-4780-AF22-8EF20F6D1E08}" sibTransId="{49022019-C445-4A7F-BEEF-29DAB25FFA8E}"/>
    <dgm:cxn modelId="{B7CBEFE1-DCE0-4D96-9819-8673B555AE03}" type="presOf" srcId="{C61D8196-80BB-4D35-BD13-D0C1DA8131BC}" destId="{A4E1CAE1-4D24-4D7F-A35F-F32935000A10}" srcOrd="1" destOrd="0" presId="urn:microsoft.com/office/officeart/2005/8/layout/vList4#1"/>
    <dgm:cxn modelId="{AF82DDFB-323D-4B89-86E9-860EC2F25C3A}" type="presOf" srcId="{C61D8196-80BB-4D35-BD13-D0C1DA8131BC}" destId="{CAEE08B3-1990-4730-B352-C1BE95C73039}" srcOrd="0" destOrd="0" presId="urn:microsoft.com/office/officeart/2005/8/layout/vList4#1"/>
    <dgm:cxn modelId="{4C4ED877-B011-479D-AF0C-3832B0050924}" type="presOf" srcId="{D50D64BD-6D7B-4E09-8443-719A99590DD2}" destId="{3D04899B-D862-420D-8F49-1893A76AF67C}" srcOrd="0" destOrd="0" presId="urn:microsoft.com/office/officeart/2005/8/layout/vList4#1"/>
    <dgm:cxn modelId="{5056D289-2A5D-42B1-BC0D-F4D0540FE6C2}" type="presOf" srcId="{DE3D2741-EF75-40BE-A2AA-C4466FBCF7D9}" destId="{F85EA075-D51B-464B-BA17-0A4CB92974CA}" srcOrd="1" destOrd="0" presId="urn:microsoft.com/office/officeart/2005/8/layout/vList4#1"/>
    <dgm:cxn modelId="{42A7110E-20D7-4DDB-A919-9124E4796BDB}" type="presOf" srcId="{839AC780-13A5-4FAA-B635-2E30FD3C676F}" destId="{A4AC18A5-FE0B-41F7-9A60-BCF3636A933C}" srcOrd="1" destOrd="0" presId="urn:microsoft.com/office/officeart/2005/8/layout/vList4#1"/>
    <dgm:cxn modelId="{0B9CD739-691A-4CE4-BBCB-3AD3A243B031}" type="presOf" srcId="{2F6F3653-7823-4886-8FE8-5BA461EA5072}" destId="{5EEAA564-2D02-4C79-A0CD-EC5644FDC4FA}" srcOrd="0" destOrd="0" presId="urn:microsoft.com/office/officeart/2005/8/layout/vList4#1"/>
    <dgm:cxn modelId="{0FACC27A-F38D-4235-94C8-D908E15A30BC}" type="presOf" srcId="{DE3D2741-EF75-40BE-A2AA-C4466FBCF7D9}" destId="{2F55DC1D-2488-4424-936F-00C76D4A824B}" srcOrd="0" destOrd="0" presId="urn:microsoft.com/office/officeart/2005/8/layout/vList4#1"/>
    <dgm:cxn modelId="{658850A7-51A7-49D1-8A80-F4B8FF016253}" srcId="{D50D64BD-6D7B-4E09-8443-719A99590DD2}" destId="{A1E23F44-E6DA-471D-A9FB-55025F56A5F1}" srcOrd="4" destOrd="0" parTransId="{6B0D0E97-F911-45B4-9066-96DE855A9564}" sibTransId="{C66BAFE4-518E-4344-A5F5-2D4722ABC643}"/>
    <dgm:cxn modelId="{2644AE94-0EFE-479F-8068-4205DDF873CF}" type="presOf" srcId="{2F6F3653-7823-4886-8FE8-5BA461EA5072}" destId="{2A8EB2AC-5AC5-4E22-91AE-50C3F39A45EA}" srcOrd="1" destOrd="0" presId="urn:microsoft.com/office/officeart/2005/8/layout/vList4#1"/>
    <dgm:cxn modelId="{5CE467BE-CBF9-4CA6-9E2F-3C174C0E3EF3}" type="presOf" srcId="{A1E23F44-E6DA-471D-A9FB-55025F56A5F1}" destId="{9AC0065A-AD2B-4039-BB69-4C346A774888}" srcOrd="1" destOrd="0" presId="urn:microsoft.com/office/officeart/2005/8/layout/vList4#1"/>
    <dgm:cxn modelId="{AC18DD5B-EB92-43B5-B6B0-BC14324C8085}" type="presOf" srcId="{A1E23F44-E6DA-471D-A9FB-55025F56A5F1}" destId="{21987A41-88CE-4917-A47B-5C68237DC6A6}" srcOrd="0" destOrd="0" presId="urn:microsoft.com/office/officeart/2005/8/layout/vList4#1"/>
    <dgm:cxn modelId="{88B16A35-911D-4C0E-B5D4-029C2725BE10}" srcId="{D50D64BD-6D7B-4E09-8443-719A99590DD2}" destId="{839AC780-13A5-4FAA-B635-2E30FD3C676F}" srcOrd="3" destOrd="0" parTransId="{3707159E-F716-4CA1-8EE3-CF05B0B205DD}" sibTransId="{20EEF931-EDFE-4452-996A-33AE84AF2566}"/>
    <dgm:cxn modelId="{26547851-0577-4C58-8D3E-769D6B641769}" srcId="{D50D64BD-6D7B-4E09-8443-719A99590DD2}" destId="{C61D8196-80BB-4D35-BD13-D0C1DA8131BC}" srcOrd="2" destOrd="0" parTransId="{8B1A8533-F804-40D6-901B-49FBFBBC55B6}" sibTransId="{C8389595-9C13-4147-A60B-38B9033885D1}"/>
    <dgm:cxn modelId="{D3473901-61F8-499A-B162-FDB5D0D2FE4B}" type="presParOf" srcId="{3D04899B-D862-420D-8F49-1893A76AF67C}" destId="{B89EC810-71D2-405B-AE08-B442CC946E02}" srcOrd="0" destOrd="0" presId="urn:microsoft.com/office/officeart/2005/8/layout/vList4#1"/>
    <dgm:cxn modelId="{D4EE833D-326A-4225-AF59-79E8A1BF4A90}" type="presParOf" srcId="{B89EC810-71D2-405B-AE08-B442CC946E02}" destId="{5EEAA564-2D02-4C79-A0CD-EC5644FDC4FA}" srcOrd="0" destOrd="0" presId="urn:microsoft.com/office/officeart/2005/8/layout/vList4#1"/>
    <dgm:cxn modelId="{14228F6C-49EC-4FF7-8EE3-CE610FEB0E2A}" type="presParOf" srcId="{B89EC810-71D2-405B-AE08-B442CC946E02}" destId="{36133411-8FE4-4491-BA08-56144C63CB99}" srcOrd="1" destOrd="0" presId="urn:microsoft.com/office/officeart/2005/8/layout/vList4#1"/>
    <dgm:cxn modelId="{221E4AA2-0565-404D-B031-0BBF25D94103}" type="presParOf" srcId="{B89EC810-71D2-405B-AE08-B442CC946E02}" destId="{2A8EB2AC-5AC5-4E22-91AE-50C3F39A45EA}" srcOrd="2" destOrd="0" presId="urn:microsoft.com/office/officeart/2005/8/layout/vList4#1"/>
    <dgm:cxn modelId="{26329B3A-2E44-4874-85CF-681E6A086921}" type="presParOf" srcId="{3D04899B-D862-420D-8F49-1893A76AF67C}" destId="{F869A8CC-EF8C-4CFA-9835-B9925813F9A0}" srcOrd="1" destOrd="0" presId="urn:microsoft.com/office/officeart/2005/8/layout/vList4#1"/>
    <dgm:cxn modelId="{3A86A8E5-612B-4C89-B846-6F2AF7868F42}" type="presParOf" srcId="{3D04899B-D862-420D-8F49-1893A76AF67C}" destId="{454B0ABE-DF6A-4B8F-B0CD-89A7FE9A38EA}" srcOrd="2" destOrd="0" presId="urn:microsoft.com/office/officeart/2005/8/layout/vList4#1"/>
    <dgm:cxn modelId="{83E86087-0E96-4E5B-ABA2-0339F07B9171}" type="presParOf" srcId="{454B0ABE-DF6A-4B8F-B0CD-89A7FE9A38EA}" destId="{2F55DC1D-2488-4424-936F-00C76D4A824B}" srcOrd="0" destOrd="0" presId="urn:microsoft.com/office/officeart/2005/8/layout/vList4#1"/>
    <dgm:cxn modelId="{0F1F8866-AC41-4967-97B1-EE59960BA3EE}" type="presParOf" srcId="{454B0ABE-DF6A-4B8F-B0CD-89A7FE9A38EA}" destId="{8B82C056-6D44-4EC6-B428-208028A042F5}" srcOrd="1" destOrd="0" presId="urn:microsoft.com/office/officeart/2005/8/layout/vList4#1"/>
    <dgm:cxn modelId="{3661D5DE-1A5A-416D-8E57-0CDC0B343D92}" type="presParOf" srcId="{454B0ABE-DF6A-4B8F-B0CD-89A7FE9A38EA}" destId="{F85EA075-D51B-464B-BA17-0A4CB92974CA}" srcOrd="2" destOrd="0" presId="urn:microsoft.com/office/officeart/2005/8/layout/vList4#1"/>
    <dgm:cxn modelId="{6911584D-8B82-4C76-8BAD-56BF0806B9DA}" type="presParOf" srcId="{3D04899B-D862-420D-8F49-1893A76AF67C}" destId="{1CCAF248-8652-44C1-84F3-06AC0EFFF8A4}" srcOrd="3" destOrd="0" presId="urn:microsoft.com/office/officeart/2005/8/layout/vList4#1"/>
    <dgm:cxn modelId="{195E2788-A531-4917-9D10-6930A544E059}" type="presParOf" srcId="{3D04899B-D862-420D-8F49-1893A76AF67C}" destId="{32A2C8C6-8799-47FD-8C0D-3265B640B303}" srcOrd="4" destOrd="0" presId="urn:microsoft.com/office/officeart/2005/8/layout/vList4#1"/>
    <dgm:cxn modelId="{7AA9046A-B97A-487C-8F44-11DA34A86B19}" type="presParOf" srcId="{32A2C8C6-8799-47FD-8C0D-3265B640B303}" destId="{CAEE08B3-1990-4730-B352-C1BE95C73039}" srcOrd="0" destOrd="0" presId="urn:microsoft.com/office/officeart/2005/8/layout/vList4#1"/>
    <dgm:cxn modelId="{1BE37D0D-A443-4174-9283-28C46AEE6330}" type="presParOf" srcId="{32A2C8C6-8799-47FD-8C0D-3265B640B303}" destId="{0B2BB8AA-4092-4C07-BA8C-D47A4D6D5285}" srcOrd="1" destOrd="0" presId="urn:microsoft.com/office/officeart/2005/8/layout/vList4#1"/>
    <dgm:cxn modelId="{57AE5855-7B83-43B1-89AD-B94C6836A33C}" type="presParOf" srcId="{32A2C8C6-8799-47FD-8C0D-3265B640B303}" destId="{A4E1CAE1-4D24-4D7F-A35F-F32935000A10}" srcOrd="2" destOrd="0" presId="urn:microsoft.com/office/officeart/2005/8/layout/vList4#1"/>
    <dgm:cxn modelId="{545E5227-8BA8-4428-9D31-887AD9533409}" type="presParOf" srcId="{3D04899B-D862-420D-8F49-1893A76AF67C}" destId="{520717BE-6B16-4A5A-B4A1-0CCB3B4708E7}" srcOrd="5" destOrd="0" presId="urn:microsoft.com/office/officeart/2005/8/layout/vList4#1"/>
    <dgm:cxn modelId="{E9885896-ED52-4D2A-AC97-4F049E5A4BAB}" type="presParOf" srcId="{3D04899B-D862-420D-8F49-1893A76AF67C}" destId="{2B19E5BF-6084-45E9-A4AF-FDCC112D81D2}" srcOrd="6" destOrd="0" presId="urn:microsoft.com/office/officeart/2005/8/layout/vList4#1"/>
    <dgm:cxn modelId="{97864016-238D-49BC-BD67-B14B0FF2EF25}" type="presParOf" srcId="{2B19E5BF-6084-45E9-A4AF-FDCC112D81D2}" destId="{FD5949A6-095C-41CC-A96A-D3022429CFFC}" srcOrd="0" destOrd="0" presId="urn:microsoft.com/office/officeart/2005/8/layout/vList4#1"/>
    <dgm:cxn modelId="{31FA56FF-B535-49CB-9B12-02B38E2D33EB}" type="presParOf" srcId="{2B19E5BF-6084-45E9-A4AF-FDCC112D81D2}" destId="{C24DEB7B-AAFE-4777-B8F6-0463A3E03E1B}" srcOrd="1" destOrd="0" presId="urn:microsoft.com/office/officeart/2005/8/layout/vList4#1"/>
    <dgm:cxn modelId="{0620D7D9-41B3-4F71-8A64-87C241880A32}" type="presParOf" srcId="{2B19E5BF-6084-45E9-A4AF-FDCC112D81D2}" destId="{A4AC18A5-FE0B-41F7-9A60-BCF3636A933C}" srcOrd="2" destOrd="0" presId="urn:microsoft.com/office/officeart/2005/8/layout/vList4#1"/>
    <dgm:cxn modelId="{21551882-71CB-47B2-8AB9-D5F4D8703B6A}" type="presParOf" srcId="{3D04899B-D862-420D-8F49-1893A76AF67C}" destId="{45FC22E6-4E0A-4510-84BB-A948920C6FDA}" srcOrd="7" destOrd="0" presId="urn:microsoft.com/office/officeart/2005/8/layout/vList4#1"/>
    <dgm:cxn modelId="{F7A9B1E0-3EB5-430F-83CE-DF4F0705F0AB}" type="presParOf" srcId="{3D04899B-D862-420D-8F49-1893A76AF67C}" destId="{92D2933D-6B9D-44AD-9181-4F5D8F00793C}" srcOrd="8" destOrd="0" presId="urn:microsoft.com/office/officeart/2005/8/layout/vList4#1"/>
    <dgm:cxn modelId="{57D22BA9-36DB-4907-9907-1D699AA30888}" type="presParOf" srcId="{92D2933D-6B9D-44AD-9181-4F5D8F00793C}" destId="{21987A41-88CE-4917-A47B-5C68237DC6A6}" srcOrd="0" destOrd="0" presId="urn:microsoft.com/office/officeart/2005/8/layout/vList4#1"/>
    <dgm:cxn modelId="{DDDC0880-FD00-409D-9091-0C60ABE955F3}" type="presParOf" srcId="{92D2933D-6B9D-44AD-9181-4F5D8F00793C}" destId="{AB2C5E68-71D1-45BF-8944-A26400AB737A}" srcOrd="1" destOrd="0" presId="urn:microsoft.com/office/officeart/2005/8/layout/vList4#1"/>
    <dgm:cxn modelId="{4F048081-20B5-4B0A-842E-BA929D08C229}" type="presParOf" srcId="{92D2933D-6B9D-44AD-9181-4F5D8F00793C}" destId="{9AC0065A-AD2B-4039-BB69-4C346A77488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dirty="0" smtClean="0"/>
            <a:t>Проектирование содержания учебников «Начальный курс географии» осуществлялось на основе деятельностного подхода в обучении</a:t>
          </a:r>
          <a:endParaRPr lang="ru-RU" sz="2000" b="0" i="0" dirty="0">
            <a:latin typeface="Corbel"/>
            <a:ea typeface="+mn-ea"/>
            <a:cs typeface="+mn-cs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 sz="160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 sz="160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dirty="0" smtClean="0"/>
            <a:t>Содержание учебника «Начальный курс географии» ИЦ «Вентана-Граф» обеспечивает адаптацию учащихся 5-6 классов к новым пространственно-временным условиям учения</a:t>
          </a:r>
          <a:endParaRPr lang="ru-RU" sz="2000" b="0" i="0" dirty="0">
            <a:latin typeface="Corbel"/>
            <a:ea typeface="+mn-ea"/>
            <a:cs typeface="+mn-cs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 sz="160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 sz="160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dirty="0" smtClean="0"/>
            <a:t>Содержание учебника «Начальный курс географии» ИЦ «Вентана-Граф» </a:t>
          </a:r>
          <a:r>
            <a:rPr lang="ru-RU" sz="2000" dirty="0" smtClean="0"/>
            <a:t>позволяет осуществлять формирование метапредметных результатов освоения ООП</a:t>
          </a:r>
          <a:endParaRPr lang="ru-RU" sz="2000" b="0" i="0" dirty="0">
            <a:latin typeface="Corbel"/>
            <a:ea typeface="+mn-ea"/>
            <a:cs typeface="+mn-cs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en-US" sz="160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en-US" sz="160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ScaleY="52040" custLinFactNeighborY="-19075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3" custScaleX="130984" custLinFactNeighborY="-39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3"/>
      <dgm:spPr/>
    </dgm:pt>
    <dgm:pt modelId="{C43EB61A-2E04-409F-8F87-79F190ED3CE0}" type="pres">
      <dgm:prSet presAssocID="{476E4177-EF8D-419E-AB8A-93E66CC82482}" presName="imagNode" presStyleLbl="fgImgPlace1" presStyleIdx="0" presStyleCnt="3" custScaleX="143317" custScaleY="50899" custLinFactNeighborY="-26012"/>
      <dgm:spPr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1" presStyleCnt="3" custScaleX="123017" custLinFactNeighborY="-39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1" presStyleCnt="3"/>
      <dgm:spPr/>
    </dgm:pt>
    <dgm:pt modelId="{D88C7409-AB93-4FE3-A61D-F51EE8A4B008}" type="pres">
      <dgm:prSet presAssocID="{5DF8D196-4D3D-4940-9F32-682169997D7A}" presName="imagNode" presStyleLbl="fgImgPlace1" presStyleIdx="1" presStyleCnt="3" custScaleX="131777" custScaleY="50899" custLinFactNeighborY="-26012"/>
      <dgm:spPr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2" presStyleCnt="3" custScaleX="123443" custLinFactNeighborY="-39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2" presStyleCnt="3"/>
      <dgm:spPr/>
    </dgm:pt>
    <dgm:pt modelId="{B68F94D2-D73D-420A-802B-DFDC9BE4ED4C}" type="pres">
      <dgm:prSet presAssocID="{C20F2834-7A4B-463C-ABDE-12FFE93933A3}" presName="imagNode" presStyleLbl="fgImgPlace1" presStyleIdx="2" presStyleCnt="3" custScaleX="130977" custScaleY="50899" custLinFactNeighborY="-26012"/>
      <dgm:spPr>
        <a:blipFill dpi="0" rotWithShape="0">
          <a:blip xmlns:r="http://schemas.openxmlformats.org/officeDocument/2006/relationships" r:embed="rId3"/>
          <a:srcRect/>
          <a:tile tx="889000" ty="0" sx="90000" sy="90000" flip="none" algn="r"/>
        </a:blipFill>
      </dgm:spPr>
    </dgm:pt>
  </dgm:ptLst>
  <dgm:cxnLst>
    <dgm:cxn modelId="{71F659B4-80EC-42F0-8A57-D8E757E704EC}" type="presOf" srcId="{5DF8D196-4D3D-4940-9F32-682169997D7A}" destId="{87B5BDBA-3C7A-41F1-8C33-F13937A84B36}" srcOrd="0" destOrd="0" presId="urn:microsoft.com/office/officeart/2005/8/layout/pList2#1"/>
    <dgm:cxn modelId="{39779829-E33A-42CE-B5B7-510CD2542851}" type="presOf" srcId="{AA690160-D328-4B69-A035-90D3C82FA0A6}" destId="{9E4DC8AD-1AC7-4E53-B32C-25202AFDB195}" srcOrd="0" destOrd="0" presId="urn:microsoft.com/office/officeart/2005/8/layout/pList2#1"/>
    <dgm:cxn modelId="{4C839C11-576D-4F8B-A506-F28B1DFFF881}" srcId="{AA690160-D328-4B69-A035-90D3C82FA0A6}" destId="{C20F2834-7A4B-463C-ABDE-12FFE93933A3}" srcOrd="2" destOrd="0" parTransId="{BCFE97E8-F389-4CB9-AF67-54F99688D24C}" sibTransId="{CAE5F0D1-5C6A-4BF8-ACC0-DB67084C99C7}"/>
    <dgm:cxn modelId="{26A31060-FE70-4C9A-8EB2-DFF10B185AE3}" type="presOf" srcId="{C20F2834-7A4B-463C-ABDE-12FFE93933A3}" destId="{9B706799-997B-4F74-B652-58B58A51EA58}" srcOrd="0" destOrd="0" presId="urn:microsoft.com/office/officeart/2005/8/layout/pList2#1"/>
    <dgm:cxn modelId="{1962129D-248D-4BAF-B576-D3758049B608}" type="presOf" srcId="{476E4177-EF8D-419E-AB8A-93E66CC82482}" destId="{2572025E-E8B8-4F94-94D0-DC22D7F762FB}" srcOrd="0" destOrd="0" presId="urn:microsoft.com/office/officeart/2005/8/layout/pList2#1"/>
    <dgm:cxn modelId="{6795E772-383A-4CA8-AB65-8C4046B6EB62}" type="presOf" srcId="{90C1E242-23BD-452C-B222-DCFA2D4DAE3B}" destId="{CA6E58D0-F06D-4082-9183-0F2955E6C631}" srcOrd="0" destOrd="0" presId="urn:microsoft.com/office/officeart/2005/8/layout/pList2#1"/>
    <dgm:cxn modelId="{B9B85342-AC50-4E97-8E9E-2FD870B1E881}" srcId="{AA690160-D328-4B69-A035-90D3C82FA0A6}" destId="{5DF8D196-4D3D-4940-9F32-682169997D7A}" srcOrd="1" destOrd="0" parTransId="{51CE1848-AB2A-4E28-8CF5-8442E546E0C5}" sibTransId="{90C1E242-23BD-452C-B222-DCFA2D4DAE3B}"/>
    <dgm:cxn modelId="{82345D1B-21EC-40DD-ABC1-F21E353D9DDD}" type="presOf" srcId="{A91F7A1B-DD1E-4B26-839C-2A5EF0A403AD}" destId="{3DB5F289-A8C3-40D5-8393-8636D9BFFD29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5A45FAD8-8A8F-4380-9D12-6C37D617B949}" type="presParOf" srcId="{9E4DC8AD-1AC7-4E53-B32C-25202AFDB195}" destId="{ACBF4AF3-FAB8-444C-81AB-52C89640E279}" srcOrd="0" destOrd="0" presId="urn:microsoft.com/office/officeart/2005/8/layout/pList2#1"/>
    <dgm:cxn modelId="{58CF01EE-80F4-485E-A304-8A3F9B2EE7CA}" type="presParOf" srcId="{9E4DC8AD-1AC7-4E53-B32C-25202AFDB195}" destId="{78248EF9-FFBB-4EB0-94C4-16A1D0A1A170}" srcOrd="1" destOrd="0" presId="urn:microsoft.com/office/officeart/2005/8/layout/pList2#1"/>
    <dgm:cxn modelId="{A9FBEA1C-4B77-4331-AB19-69D6495158AA}" type="presParOf" srcId="{78248EF9-FFBB-4EB0-94C4-16A1D0A1A170}" destId="{CC8831C0-DF59-484B-83B2-A708366B3EB6}" srcOrd="0" destOrd="0" presId="urn:microsoft.com/office/officeart/2005/8/layout/pList2#1"/>
    <dgm:cxn modelId="{D0FD1A10-873F-45A1-8453-8540D47197FD}" type="presParOf" srcId="{CC8831C0-DF59-484B-83B2-A708366B3EB6}" destId="{2572025E-E8B8-4F94-94D0-DC22D7F762FB}" srcOrd="0" destOrd="0" presId="urn:microsoft.com/office/officeart/2005/8/layout/pList2#1"/>
    <dgm:cxn modelId="{01B3A254-6FA6-439A-9C08-FADFED602BF2}" type="presParOf" srcId="{CC8831C0-DF59-484B-83B2-A708366B3EB6}" destId="{2E2B4276-DB06-4C66-80FF-919CDE10A5FE}" srcOrd="1" destOrd="0" presId="urn:microsoft.com/office/officeart/2005/8/layout/pList2#1"/>
    <dgm:cxn modelId="{F8D9D33B-471A-4CFD-8A22-A8A082919800}" type="presParOf" srcId="{CC8831C0-DF59-484B-83B2-A708366B3EB6}" destId="{C43EB61A-2E04-409F-8F87-79F190ED3CE0}" srcOrd="2" destOrd="0" presId="urn:microsoft.com/office/officeart/2005/8/layout/pList2#1"/>
    <dgm:cxn modelId="{B129E2B2-7AB7-480C-ACE9-EA8DF6A9671B}" type="presParOf" srcId="{78248EF9-FFBB-4EB0-94C4-16A1D0A1A170}" destId="{3DB5F289-A8C3-40D5-8393-8636D9BFFD29}" srcOrd="1" destOrd="0" presId="urn:microsoft.com/office/officeart/2005/8/layout/pList2#1"/>
    <dgm:cxn modelId="{AFEA9E8B-E747-45C5-AC19-C0A30541DAB5}" type="presParOf" srcId="{78248EF9-FFBB-4EB0-94C4-16A1D0A1A170}" destId="{CDFA4098-C274-4C84-9513-F0698696D98A}" srcOrd="2" destOrd="0" presId="urn:microsoft.com/office/officeart/2005/8/layout/pList2#1"/>
    <dgm:cxn modelId="{E9D3541E-67B1-45F2-88D2-17DC193340E8}" type="presParOf" srcId="{CDFA4098-C274-4C84-9513-F0698696D98A}" destId="{87B5BDBA-3C7A-41F1-8C33-F13937A84B36}" srcOrd="0" destOrd="0" presId="urn:microsoft.com/office/officeart/2005/8/layout/pList2#1"/>
    <dgm:cxn modelId="{67F1F4EA-0A47-47AC-A8C4-B32D88059875}" type="presParOf" srcId="{CDFA4098-C274-4C84-9513-F0698696D98A}" destId="{928528D1-DD5F-4687-9BFE-878C43D23D5D}" srcOrd="1" destOrd="0" presId="urn:microsoft.com/office/officeart/2005/8/layout/pList2#1"/>
    <dgm:cxn modelId="{C8411F6F-F269-49DA-9057-F29B3C11B692}" type="presParOf" srcId="{CDFA4098-C274-4C84-9513-F0698696D98A}" destId="{D88C7409-AB93-4FE3-A61D-F51EE8A4B008}" srcOrd="2" destOrd="0" presId="urn:microsoft.com/office/officeart/2005/8/layout/pList2#1"/>
    <dgm:cxn modelId="{05E13B0B-C7BE-4799-B943-4E48DAAE804D}" type="presParOf" srcId="{78248EF9-FFBB-4EB0-94C4-16A1D0A1A170}" destId="{CA6E58D0-F06D-4082-9183-0F2955E6C631}" srcOrd="3" destOrd="0" presId="urn:microsoft.com/office/officeart/2005/8/layout/pList2#1"/>
    <dgm:cxn modelId="{AAE45E86-3CB4-441C-81C5-D80647242075}" type="presParOf" srcId="{78248EF9-FFBB-4EB0-94C4-16A1D0A1A170}" destId="{8AC8F713-1879-4B70-BB31-C5C195E24471}" srcOrd="4" destOrd="0" presId="urn:microsoft.com/office/officeart/2005/8/layout/pList2#1"/>
    <dgm:cxn modelId="{B29074C4-410E-4F15-BB39-10C1C937DF73}" type="presParOf" srcId="{8AC8F713-1879-4B70-BB31-C5C195E24471}" destId="{9B706799-997B-4F74-B652-58B58A51EA58}" srcOrd="0" destOrd="0" presId="urn:microsoft.com/office/officeart/2005/8/layout/pList2#1"/>
    <dgm:cxn modelId="{CD35FB39-2BDD-4BC8-B870-1C61AE2AB5A9}" type="presParOf" srcId="{8AC8F713-1879-4B70-BB31-C5C195E24471}" destId="{AF8C36F4-A127-4733-8CAC-70994BB842F2}" srcOrd="1" destOrd="0" presId="urn:microsoft.com/office/officeart/2005/8/layout/pList2#1"/>
    <dgm:cxn modelId="{DC3F9188-32EA-4CCA-9E7D-573934E9FA0C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EAA564-2D02-4C79-A0CD-EC5644FDC4FA}">
      <dsp:nvSpPr>
        <dsp:cNvPr id="0" name=""/>
        <dsp:cNvSpPr/>
      </dsp:nvSpPr>
      <dsp:spPr>
        <a:xfrm>
          <a:off x="0" y="0"/>
          <a:ext cx="7231795" cy="1132456"/>
        </a:xfrm>
        <a:prstGeom prst="round2Diag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06680" rIns="106680" bIns="1066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Структура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kern="1200" dirty="0">
            <a:latin typeface="Tw Cen MT"/>
            <a:ea typeface="+mn-ea"/>
            <a:cs typeface="+mn-cs"/>
          </a:endParaRPr>
        </a:p>
      </dsp:txBody>
      <dsp:txXfrm>
        <a:off x="1559604" y="0"/>
        <a:ext cx="5672190" cy="1132456"/>
      </dsp:txXfrm>
    </dsp:sp>
    <dsp:sp modelId="{36133411-8FE4-4491-BA08-56144C63CB99}">
      <dsp:nvSpPr>
        <dsp:cNvPr id="0" name=""/>
        <dsp:cNvSpPr/>
      </dsp:nvSpPr>
      <dsp:spPr>
        <a:xfrm>
          <a:off x="113245" y="113245"/>
          <a:ext cx="1446359" cy="905965"/>
        </a:xfrm>
        <a:prstGeom prst="round2Diag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101600">
            <a:schemeClr val="bg1"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55DC1D-2488-4424-936F-00C76D4A824B}">
      <dsp:nvSpPr>
        <dsp:cNvPr id="0" name=""/>
        <dsp:cNvSpPr/>
      </dsp:nvSpPr>
      <dsp:spPr>
        <a:xfrm>
          <a:off x="0" y="1245702"/>
          <a:ext cx="7231795" cy="1132456"/>
        </a:xfrm>
        <a:prstGeom prst="round2DiagRect">
          <a:avLst/>
        </a:prstGeom>
        <a:gradFill rotWithShape="0">
          <a:gsLst>
            <a:gs pos="0">
              <a:schemeClr val="accent3">
                <a:hueOff val="944043"/>
                <a:satOff val="9385"/>
                <a:lumOff val="1030"/>
                <a:alphaOff val="0"/>
                <a:shade val="51000"/>
                <a:satMod val="130000"/>
              </a:schemeClr>
            </a:gs>
            <a:gs pos="80000">
              <a:schemeClr val="accent3">
                <a:hueOff val="944043"/>
                <a:satOff val="9385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3">
                <a:hueOff val="944043"/>
                <a:satOff val="9385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06680" rIns="106680" bIns="1066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Содержание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kern="1200" dirty="0">
            <a:latin typeface="Tw Cen MT"/>
            <a:ea typeface="+mn-ea"/>
            <a:cs typeface="+mn-cs"/>
          </a:endParaRPr>
        </a:p>
      </dsp:txBody>
      <dsp:txXfrm>
        <a:off x="1559604" y="1245702"/>
        <a:ext cx="5672190" cy="1132456"/>
      </dsp:txXfrm>
    </dsp:sp>
    <dsp:sp modelId="{8B82C056-6D44-4EC6-B428-208028A042F5}">
      <dsp:nvSpPr>
        <dsp:cNvPr id="0" name=""/>
        <dsp:cNvSpPr/>
      </dsp:nvSpPr>
      <dsp:spPr>
        <a:xfrm>
          <a:off x="113245" y="1358948"/>
          <a:ext cx="1446359" cy="905965"/>
        </a:xfrm>
        <a:prstGeom prst="round2Diag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101600">
            <a:schemeClr val="bg1"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EE08B3-1990-4730-B352-C1BE95C73039}">
      <dsp:nvSpPr>
        <dsp:cNvPr id="0" name=""/>
        <dsp:cNvSpPr/>
      </dsp:nvSpPr>
      <dsp:spPr>
        <a:xfrm>
          <a:off x="0" y="2491405"/>
          <a:ext cx="7231795" cy="1132456"/>
        </a:xfrm>
        <a:prstGeom prst="round2DiagRect">
          <a:avLst/>
        </a:prstGeom>
        <a:gradFill rotWithShape="0">
          <a:gsLst>
            <a:gs pos="0">
              <a:schemeClr val="accent3">
                <a:hueOff val="1888085"/>
                <a:satOff val="18770"/>
                <a:lumOff val="2059"/>
                <a:alphaOff val="0"/>
                <a:shade val="51000"/>
                <a:satMod val="130000"/>
              </a:schemeClr>
            </a:gs>
            <a:gs pos="80000">
              <a:schemeClr val="accent3">
                <a:hueOff val="1888085"/>
                <a:satOff val="18770"/>
                <a:lumOff val="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1888085"/>
                <a:satOff val="18770"/>
                <a:lumOff val="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06680" rIns="106680" bIns="1066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Условия реализации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kern="1200" dirty="0">
            <a:latin typeface="Tw Cen MT"/>
            <a:ea typeface="+mn-ea"/>
            <a:cs typeface="+mn-cs"/>
          </a:endParaRPr>
        </a:p>
      </dsp:txBody>
      <dsp:txXfrm>
        <a:off x="1559604" y="2491405"/>
        <a:ext cx="5672190" cy="1132456"/>
      </dsp:txXfrm>
    </dsp:sp>
    <dsp:sp modelId="{0B2BB8AA-4092-4C07-BA8C-D47A4D6D5285}">
      <dsp:nvSpPr>
        <dsp:cNvPr id="0" name=""/>
        <dsp:cNvSpPr/>
      </dsp:nvSpPr>
      <dsp:spPr>
        <a:xfrm>
          <a:off x="113245" y="2604651"/>
          <a:ext cx="1446359" cy="905965"/>
        </a:xfrm>
        <a:prstGeom prst="round2Diag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101600">
            <a:schemeClr val="bg1"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5949A6-095C-41CC-A96A-D3022429CFFC}">
      <dsp:nvSpPr>
        <dsp:cNvPr id="0" name=""/>
        <dsp:cNvSpPr/>
      </dsp:nvSpPr>
      <dsp:spPr>
        <a:xfrm>
          <a:off x="0" y="3737108"/>
          <a:ext cx="7231795" cy="1132456"/>
        </a:xfrm>
        <a:prstGeom prst="round2DiagRect">
          <a:avLst/>
        </a:prstGeom>
        <a:gradFill rotWithShape="0">
          <a:gsLst>
            <a:gs pos="0">
              <a:schemeClr val="accent3">
                <a:hueOff val="2832128"/>
                <a:satOff val="28156"/>
                <a:lumOff val="3089"/>
                <a:alphaOff val="0"/>
                <a:shade val="51000"/>
                <a:satMod val="130000"/>
              </a:schemeClr>
            </a:gs>
            <a:gs pos="80000">
              <a:schemeClr val="accent3">
                <a:hueOff val="2832128"/>
                <a:satOff val="28156"/>
                <a:lumOff val="3089"/>
                <a:alphaOff val="0"/>
                <a:shade val="93000"/>
                <a:satMod val="130000"/>
              </a:schemeClr>
            </a:gs>
            <a:gs pos="100000">
              <a:schemeClr val="accent3">
                <a:hueOff val="2832128"/>
                <a:satOff val="28156"/>
                <a:lumOff val="30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06680" rIns="106680" bIns="1066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Распределение содержания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«Начального курса географии»</a:t>
          </a:r>
          <a:endParaRPr lang="ru-RU" sz="2800" b="0" i="0" kern="1200" dirty="0">
            <a:latin typeface="Tw Cen MT"/>
            <a:ea typeface="+mn-ea"/>
            <a:cs typeface="+mn-cs"/>
          </a:endParaRPr>
        </a:p>
      </dsp:txBody>
      <dsp:txXfrm>
        <a:off x="1559604" y="3737108"/>
        <a:ext cx="5672190" cy="1132456"/>
      </dsp:txXfrm>
    </dsp:sp>
    <dsp:sp modelId="{C24DEB7B-AAFE-4777-B8F6-0463A3E03E1B}">
      <dsp:nvSpPr>
        <dsp:cNvPr id="0" name=""/>
        <dsp:cNvSpPr/>
      </dsp:nvSpPr>
      <dsp:spPr>
        <a:xfrm>
          <a:off x="113245" y="3850353"/>
          <a:ext cx="1446359" cy="905965"/>
        </a:xfrm>
        <a:prstGeom prst="round2Diag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101600">
            <a:schemeClr val="bg1"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987A41-88CE-4917-A47B-5C68237DC6A6}">
      <dsp:nvSpPr>
        <dsp:cNvPr id="0" name=""/>
        <dsp:cNvSpPr/>
      </dsp:nvSpPr>
      <dsp:spPr>
        <a:xfrm>
          <a:off x="0" y="4982810"/>
          <a:ext cx="7231795" cy="1132456"/>
        </a:xfrm>
        <a:prstGeom prst="round2DiagRect">
          <a:avLst/>
        </a:prstGeom>
        <a:gradFill rotWithShape="0">
          <a:gsLst>
            <a:gs pos="0">
              <a:schemeClr val="accent3">
                <a:hueOff val="3776170"/>
                <a:satOff val="37541"/>
                <a:lumOff val="4118"/>
                <a:alphaOff val="0"/>
                <a:shade val="51000"/>
                <a:satMod val="130000"/>
              </a:schemeClr>
            </a:gs>
            <a:gs pos="80000">
              <a:schemeClr val="accent3">
                <a:hueOff val="3776170"/>
                <a:satOff val="37541"/>
                <a:lumOff val="4118"/>
                <a:alphaOff val="0"/>
                <a:shade val="93000"/>
                <a:satMod val="130000"/>
              </a:schemeClr>
            </a:gs>
            <a:gs pos="100000">
              <a:schemeClr val="accent3">
                <a:hueOff val="3776170"/>
                <a:satOff val="37541"/>
                <a:lumOff val="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06680" rIns="106680" bIns="1066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smtClean="0">
              <a:latin typeface="Tw Cen MT"/>
              <a:ea typeface="+mn-ea"/>
              <a:cs typeface="+mn-cs"/>
            </a:rPr>
            <a:t>Реализация деятельностного подхода в «Начальном курсе географии»</a:t>
          </a:r>
          <a:endParaRPr lang="ru-RU" sz="2800" b="0" i="0" kern="1200" dirty="0">
            <a:latin typeface="Tw Cen MT"/>
            <a:ea typeface="+mn-ea"/>
            <a:cs typeface="+mn-cs"/>
          </a:endParaRPr>
        </a:p>
      </dsp:txBody>
      <dsp:txXfrm>
        <a:off x="1559604" y="4982810"/>
        <a:ext cx="5672190" cy="1132456"/>
      </dsp:txXfrm>
    </dsp:sp>
    <dsp:sp modelId="{AB2C5E68-71D1-45BF-8944-A26400AB737A}">
      <dsp:nvSpPr>
        <dsp:cNvPr id="0" name=""/>
        <dsp:cNvSpPr/>
      </dsp:nvSpPr>
      <dsp:spPr>
        <a:xfrm>
          <a:off x="113245" y="5096056"/>
          <a:ext cx="1446359" cy="905965"/>
        </a:xfrm>
        <a:prstGeom prst="round2Diag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glow rad="101600">
            <a:schemeClr val="bg1"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144030"/>
          <a:ext cx="8964488" cy="1528105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70434" y="360049"/>
          <a:ext cx="2833443" cy="1096040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392348" y="1512170"/>
          <a:ext cx="2589613" cy="35889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smtClean="0"/>
            <a:t>Проектирование содержания учебников «Начальный курс географии» осуществлялось на основе деятельностного подхода в обучении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392348" y="1512170"/>
        <a:ext cx="2589613" cy="3588939"/>
      </dsp:txXfrm>
    </dsp:sp>
    <dsp:sp modelId="{D88C7409-AB93-4FE3-A61D-F51EE8A4B008}">
      <dsp:nvSpPr>
        <dsp:cNvPr id="0" name=""/>
        <dsp:cNvSpPr/>
      </dsp:nvSpPr>
      <dsp:spPr>
        <a:xfrm>
          <a:off x="3301581" y="360049"/>
          <a:ext cx="2605291" cy="1096040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3388176" y="1512170"/>
          <a:ext cx="2432102" cy="35889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861382"/>
                <a:satOff val="-29880"/>
                <a:lumOff val="490"/>
                <a:alphaOff val="0"/>
                <a:shade val="51000"/>
                <a:satMod val="130000"/>
              </a:schemeClr>
            </a:gs>
            <a:gs pos="80000">
              <a:schemeClr val="accent2">
                <a:hueOff val="861382"/>
                <a:satOff val="-29880"/>
                <a:lumOff val="490"/>
                <a:alphaOff val="0"/>
                <a:shade val="93000"/>
                <a:satMod val="130000"/>
              </a:schemeClr>
            </a:gs>
            <a:gs pos="100000">
              <a:schemeClr val="accent2">
                <a:hueOff val="861382"/>
                <a:satOff val="-29880"/>
                <a:lumOff val="4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smtClean="0"/>
            <a:t>Содержание учебника «Начальный курс географии» ИЦ «Вентана-Граф» обеспечивает адаптацию учащихся 5-6 классов к новым пространственно-временным условиям учения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3388176" y="1512170"/>
        <a:ext cx="2432102" cy="3588939"/>
      </dsp:txXfrm>
    </dsp:sp>
    <dsp:sp modelId="{B68F94D2-D73D-420A-802B-DFDC9BE4ED4C}">
      <dsp:nvSpPr>
        <dsp:cNvPr id="0" name=""/>
        <dsp:cNvSpPr/>
      </dsp:nvSpPr>
      <dsp:spPr>
        <a:xfrm>
          <a:off x="6104578" y="360049"/>
          <a:ext cx="2589475" cy="1096040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/>
          <a:srcRect/>
          <a:tile tx="889000" ty="0" sx="90000" sy="90000" flip="none" algn="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6179053" y="1512170"/>
          <a:ext cx="2440524" cy="35889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722763"/>
                <a:satOff val="-59760"/>
                <a:lumOff val="981"/>
                <a:alphaOff val="0"/>
                <a:shade val="51000"/>
                <a:satMod val="130000"/>
              </a:schemeClr>
            </a:gs>
            <a:gs pos="80000">
              <a:schemeClr val="accent2">
                <a:hueOff val="1722763"/>
                <a:satOff val="-59760"/>
                <a:lumOff val="981"/>
                <a:alphaOff val="0"/>
                <a:shade val="93000"/>
                <a:satMod val="130000"/>
              </a:schemeClr>
            </a:gs>
            <a:gs pos="100000">
              <a:schemeClr val="accent2">
                <a:hueOff val="1722763"/>
                <a:satOff val="-59760"/>
                <a:lumOff val="9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smtClean="0"/>
            <a:t>Содержание учебника «Начальный курс географии» ИЦ «Вентана-Граф» </a:t>
          </a:r>
          <a:r>
            <a:rPr lang="ru-RU" sz="2000" kern="1200" dirty="0" smtClean="0"/>
            <a:t>позволяет осуществлять формирование метапредметных результатов освоения ООП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6179053" y="1512170"/>
        <a:ext cx="2440524" cy="3588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DD4A-89C3-481D-A5C5-AC16330A1B37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9B35-BD7A-4038-81E0-BFC470C597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84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9243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12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2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7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7"/>
            <a:ext cx="5486400" cy="61506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8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8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8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722793"/>
            <a:ext cx="37353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362555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3"/>
            <a:ext cx="3733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4" y="152401"/>
            <a:ext cx="3008313" cy="1162051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4" y="1314451"/>
            <a:ext cx="3008313" cy="49339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5"/>
            <a:ext cx="8686800" cy="1056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186-A52E-4EF0-BCE2-F037F35B13E2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4kxwZeUdG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http://expert.ru/data/public/376085/376105/rep_252_036_jpg_625x625_q70.jpg" TargetMode="Externa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692424"/>
          </a:xfrm>
        </p:spPr>
        <p:txBody>
          <a:bodyPr/>
          <a:lstStyle/>
          <a:p>
            <a:r>
              <a:rPr lang="ru-RU" dirty="0" smtClean="0"/>
              <a:t>Начальный </a:t>
            </a:r>
            <a:r>
              <a:rPr lang="ru-RU" sz="4800" dirty="0" smtClean="0"/>
              <a:t>курс</a:t>
            </a:r>
            <a:r>
              <a:rPr lang="ru-RU" dirty="0" smtClean="0"/>
              <a:t> географии</a:t>
            </a:r>
            <a:br>
              <a:rPr lang="ru-RU" dirty="0" smtClean="0"/>
            </a:br>
            <a:r>
              <a:rPr lang="ru-RU" dirty="0" smtClean="0"/>
              <a:t>в 5-6 классах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2240" y="3573017"/>
            <a:ext cx="2411760" cy="273630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и пути реализации требований ФГОС  ООО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8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1556792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122" name="Picture 2" descr="G:\ВЕНТАНА-ГРАФ_2012-2013\5класс_Учебник\5класс_География_Вентана-Граф000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501" t="10027" r="12538" b="11947"/>
          <a:stretch>
            <a:fillRect/>
          </a:stretch>
        </p:blipFill>
        <p:spPr bwMode="auto">
          <a:xfrm>
            <a:off x="4523142" y="985806"/>
            <a:ext cx="4536504" cy="575132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1556792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146" name="Picture 2" descr="G:\ВЕНТАНА-ГРАФ_2012-2013\5класс_Учебник\5класс_География_Вентана-Граф000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8471" t="9215" r="13515" b="11918"/>
          <a:stretch>
            <a:fillRect/>
          </a:stretch>
        </p:blipFill>
        <p:spPr bwMode="auto">
          <a:xfrm>
            <a:off x="4496515" y="908720"/>
            <a:ext cx="4588839" cy="587727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1556792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170" name="Picture 2" descr="G:\ВЕНТАНА-ГРАФ_2012-2013\5класс_Учебник\5класс_География_Вентана-Граф001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3537" t="10015" r="12502" b="11918"/>
          <a:stretch>
            <a:fillRect/>
          </a:stretch>
        </p:blipFill>
        <p:spPr bwMode="auto">
          <a:xfrm>
            <a:off x="4572000" y="908720"/>
            <a:ext cx="4395023" cy="587727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8194" name="Picture 2" descr="G:\ВЕНТАНА-ГРАФ_2012-2013\5класс_Рабочая-тетрадь_АВГУСТ_2012\Раб-тетрадь_5класс_Август-201200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091" t="10245" r="13939" b="12281"/>
          <a:stretch>
            <a:fillRect/>
          </a:stretch>
        </p:blipFill>
        <p:spPr bwMode="auto">
          <a:xfrm>
            <a:off x="4788024" y="881336"/>
            <a:ext cx="4157679" cy="5976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1520" y="1484784"/>
            <a:ext cx="417646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Урок 1. География – одна из наук о планете Земля.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1. Что мы изучали в начальной школе на уроках по «Окружающему миру».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География – наука о Земле (работа с текстом учебника), география в системе наук о Земле (работа с атласом для 5 класса, «АСТ-ПРЕСС ШКОЛА», 2012), специфика географии (ответ на вопрос «Чем география отличается от других наук о Земле?»).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РЕФЛЕКСИЯ.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Чтобы ответить (узнать ответ) на вопрос «Что изучает география?», мы… (изучили слово «география» и определили её место в системе наук о Земле), мы… (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анализировали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текст учебника, выделяя главную мысль,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сравнивали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науки о Земле).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8194" name="Picture 2" descr="G:\ВЕНТАНА-ГРАФ_2012-2013\5класс_Рабочая-тетрадь_АВГУСТ_2012\Раб-тетрадь_5класс_Август-201200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091" t="10245" r="13939" b="12281"/>
          <a:stretch>
            <a:fillRect/>
          </a:stretch>
        </p:blipFill>
        <p:spPr bwMode="auto">
          <a:xfrm>
            <a:off x="4788024" y="881336"/>
            <a:ext cx="4157679" cy="5976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536" y="1700808"/>
            <a:ext cx="41764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Урок 1. География – одна из наук о планете Земля.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r>
              <a:rPr lang="ru-RU" sz="1600" dirty="0" smtClean="0"/>
              <a:t>3. </a:t>
            </a:r>
            <a:r>
              <a:rPr lang="ru-RU" sz="1600" u="sng" dirty="0" smtClean="0"/>
              <a:t>Географические объекты </a:t>
            </a:r>
            <a:r>
              <a:rPr lang="ru-RU" sz="1600" dirty="0" smtClean="0"/>
              <a:t>вокруг нас, уникальные географические объекты. Примеры.</a:t>
            </a:r>
          </a:p>
          <a:p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323775" y="3284986"/>
            <a:ext cx="4248475" cy="1512747"/>
            <a:chOff x="2873" y="8430"/>
            <a:chExt cx="6690" cy="1789"/>
          </a:xfrm>
        </p:grpSpPr>
        <p:sp>
          <p:nvSpPr>
            <p:cNvPr id="59395" name="AutoShape 3"/>
            <p:cNvSpPr>
              <a:spLocks noChangeArrowheads="1"/>
            </p:cNvSpPr>
            <p:nvPr/>
          </p:nvSpPr>
          <p:spPr bwMode="auto">
            <a:xfrm>
              <a:off x="4027" y="8934"/>
              <a:ext cx="209" cy="515"/>
            </a:xfrm>
            <a:prstGeom prst="downArrow">
              <a:avLst>
                <a:gd name="adj1" fmla="val 50000"/>
                <a:gd name="adj2" fmla="val 61603"/>
              </a:avLst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731" y="8430"/>
              <a:ext cx="5161" cy="5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географические объекты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397" name="AutoShape 5"/>
            <p:cNvSpPr>
              <a:spLocks noChangeArrowheads="1"/>
            </p:cNvSpPr>
            <p:nvPr/>
          </p:nvSpPr>
          <p:spPr bwMode="auto">
            <a:xfrm>
              <a:off x="8293" y="8934"/>
              <a:ext cx="183" cy="515"/>
            </a:xfrm>
            <a:prstGeom prst="downArrow">
              <a:avLst>
                <a:gd name="adj1" fmla="val 50000"/>
                <a:gd name="adj2" fmla="val 70355"/>
              </a:avLst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2873" y="9449"/>
              <a:ext cx="25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созданы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природой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7009" y="9449"/>
              <a:ext cx="25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созданы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человеком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00" name="AutoShape 8"/>
            <p:cNvSpPr>
              <a:spLocks noChangeArrowheads="1"/>
            </p:cNvSpPr>
            <p:nvPr/>
          </p:nvSpPr>
          <p:spPr bwMode="auto">
            <a:xfrm rot="16200000">
              <a:off x="5716" y="8943"/>
              <a:ext cx="1022" cy="1529"/>
            </a:xfrm>
            <a:prstGeom prst="upDownArrow">
              <a:avLst>
                <a:gd name="adj1" fmla="val 50000"/>
                <a:gd name="adj2" fmla="val 4140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взаимосвязь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8194" name="Picture 2" descr="G:\ВЕНТАНА-ГРАФ_2012-2013\5класс_Рабочая-тетрадь_АВГУСТ_2012\Раб-тетрадь_5класс_Август-201200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091" t="10245" r="13939" b="12281"/>
          <a:stretch>
            <a:fillRect/>
          </a:stretch>
        </p:blipFill>
        <p:spPr bwMode="auto">
          <a:xfrm>
            <a:off x="4788024" y="881336"/>
            <a:ext cx="4157679" cy="5976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1520" y="1680477"/>
            <a:ext cx="41764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Урок 1. География – одна из наук о планете Земля.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r>
              <a:rPr lang="ru-RU" sz="1600" u="sng" dirty="0" smtClean="0"/>
              <a:t>Географические </a:t>
            </a:r>
            <a:r>
              <a:rPr lang="ru-RU" sz="1600" u="sng" dirty="0" smtClean="0"/>
              <a:t>процессы </a:t>
            </a:r>
            <a:r>
              <a:rPr lang="ru-RU" sz="1600" dirty="0" smtClean="0"/>
              <a:t>– изменение географических объектов во времени. Примеры.</a:t>
            </a:r>
          </a:p>
          <a:p>
            <a:r>
              <a:rPr lang="ru-RU" sz="1600" u="sng" dirty="0" smtClean="0"/>
              <a:t>Географические явления </a:t>
            </a:r>
            <a:r>
              <a:rPr lang="ru-RU" sz="1600" dirty="0" smtClean="0"/>
              <a:t>– то, что люди видят, слышат, осязают… Примеры.</a:t>
            </a:r>
          </a:p>
          <a:p>
            <a:r>
              <a:rPr lang="ru-RU" sz="1600" b="1" dirty="0" smtClean="0"/>
              <a:t>РЕФЛЕКСИЯ</a:t>
            </a:r>
            <a:r>
              <a:rPr lang="ru-RU" sz="1600" b="1" dirty="0" smtClean="0"/>
              <a:t>.</a:t>
            </a:r>
            <a:r>
              <a:rPr lang="ru-RU" sz="1600" dirty="0" smtClean="0"/>
              <a:t> Чтобы понять то, что изучает география, мы … (начали накапливать географический «багаж» знакомых нам объектов, которые изменяются в результате процессов и взаимодействуют друг с другом, т.е. </a:t>
            </a:r>
            <a:r>
              <a:rPr lang="ru-RU" sz="1600" u="sng" dirty="0" smtClean="0"/>
              <a:t>расширили свой географический кругозор</a:t>
            </a:r>
            <a:r>
              <a:rPr lang="ru-RU" sz="1600" dirty="0" smtClean="0"/>
              <a:t>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79512" y="1680478"/>
            <a:ext cx="41764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Урок 1. География – одна из наук о планете Земля.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r>
              <a:rPr lang="ru-RU" sz="1600" dirty="0" smtClean="0"/>
              <a:t>3. Зарождение древней географии. «Отец географии» – Эратосфен (работа с текстом учебника и фильмом </a:t>
            </a:r>
            <a:r>
              <a:rPr lang="ru-RU" sz="1600" u="sng" dirty="0" smtClean="0">
                <a:hlinkClick r:id="rId3"/>
              </a:rPr>
              <a:t>http://www.youtube.com/watch?v=T4kxwZeUdGQ</a:t>
            </a:r>
            <a:r>
              <a:rPr lang="ru-RU" sz="1600" dirty="0" smtClean="0"/>
              <a:t>).</a:t>
            </a:r>
          </a:p>
          <a:p>
            <a:r>
              <a:rPr lang="ru-RU" sz="1600" dirty="0" smtClean="0"/>
              <a:t>Как изучали Землю в древнем мире? Наблюдения, инструменты, дневниковые записи, книги.</a:t>
            </a:r>
          </a:p>
          <a:p>
            <a:r>
              <a:rPr lang="ru-RU" sz="1600" b="1" dirty="0" smtClean="0"/>
              <a:t>РЕФЛЕКСИЯ.</a:t>
            </a:r>
            <a:r>
              <a:rPr lang="ru-RU" sz="1600" dirty="0" smtClean="0"/>
              <a:t> Что из того, что знал Эратосфен, нам было неизвестно? (форма Земли? размеры Земли? </a:t>
            </a:r>
            <a:r>
              <a:rPr lang="ru-RU" sz="1600" u="sng" dirty="0" smtClean="0"/>
              <a:t>Способ определения размеров Земли</a:t>
            </a:r>
            <a:r>
              <a:rPr lang="ru-RU" sz="1600" dirty="0" smtClean="0"/>
              <a:t>!).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774" t="25084" r="7686" b="8667"/>
          <a:stretch>
            <a:fillRect/>
          </a:stretch>
        </p:blipFill>
        <p:spPr bwMode="auto">
          <a:xfrm>
            <a:off x="4446368" y="1628800"/>
            <a:ext cx="4628182" cy="5184576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79512" y="1663496"/>
            <a:ext cx="50405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4. Дневник географа-следопыта. Правила работы с ним (рабочая тетрадь).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5. Домашнее задание и его комментирование (обсуждение).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Подготовиться к ведению «Дневник географа-следопыта».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Подготовиться к работе в «Школе географа-следопыта» (учебник и рабочая тетрадь, карта Древнего Египта, палочки, пластилин).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Записать в «Дневник географа-следопыта» географические объекты, которые встречаются по дороге от дома до школы, среди них выделить «выдающийся» объект (самый интересный) и нарисовать его.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5363" t="10554" r="15600" b="13093"/>
          <a:stretch>
            <a:fillRect/>
          </a:stretch>
        </p:blipFill>
        <p:spPr bwMode="auto">
          <a:xfrm>
            <a:off x="5220072" y="908720"/>
            <a:ext cx="3826212" cy="582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500" dirty="0" smtClean="0">
                <a:latin typeface="Tw Cen MT"/>
              </a:rPr>
              <a:t>Условия </a:t>
            </a:r>
            <a:r>
              <a:rPr lang="ru-RU" sz="2500" dirty="0" smtClean="0">
                <a:latin typeface="Tw Cen MT"/>
              </a:rPr>
              <a:t>реализации  «</a:t>
            </a:r>
            <a:r>
              <a:rPr lang="ru-RU" sz="2500" dirty="0" smtClean="0">
                <a:latin typeface="Tw Cen MT"/>
              </a:rPr>
              <a:t>Начального курса географии»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grpSp>
        <p:nvGrpSpPr>
          <p:cNvPr id="18433" name="Group 1"/>
          <p:cNvGrpSpPr>
            <a:grpSpLocks/>
          </p:cNvGrpSpPr>
          <p:nvPr/>
        </p:nvGrpSpPr>
        <p:grpSpPr bwMode="auto">
          <a:xfrm>
            <a:off x="2915816" y="1916832"/>
            <a:ext cx="6007100" cy="3984625"/>
            <a:chOff x="1642" y="3334"/>
            <a:chExt cx="9461" cy="6275"/>
          </a:xfrm>
        </p:grpSpPr>
        <p:cxnSp>
          <p:nvCxnSpPr>
            <p:cNvPr id="18434" name="AutoShape 2"/>
            <p:cNvCxnSpPr>
              <a:cxnSpLocks noChangeShapeType="1"/>
            </p:cNvCxnSpPr>
            <p:nvPr/>
          </p:nvCxnSpPr>
          <p:spPr bwMode="auto">
            <a:xfrm>
              <a:off x="4581" y="4166"/>
              <a:ext cx="0" cy="240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8435" name="AutoShape 3"/>
            <p:cNvCxnSpPr>
              <a:cxnSpLocks noChangeShapeType="1"/>
            </p:cNvCxnSpPr>
            <p:nvPr/>
          </p:nvCxnSpPr>
          <p:spPr bwMode="auto">
            <a:xfrm>
              <a:off x="5301" y="4168"/>
              <a:ext cx="0" cy="333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8436" name="AutoShape 4"/>
            <p:cNvCxnSpPr>
              <a:cxnSpLocks noChangeShapeType="1"/>
            </p:cNvCxnSpPr>
            <p:nvPr/>
          </p:nvCxnSpPr>
          <p:spPr bwMode="auto">
            <a:xfrm>
              <a:off x="6021" y="4168"/>
              <a:ext cx="0" cy="434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8437" name="AutoShape 5"/>
            <p:cNvCxnSpPr>
              <a:cxnSpLocks noChangeShapeType="1"/>
            </p:cNvCxnSpPr>
            <p:nvPr/>
          </p:nvCxnSpPr>
          <p:spPr bwMode="auto">
            <a:xfrm>
              <a:off x="3861" y="4166"/>
              <a:ext cx="0" cy="143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18438" name="AutoShape 6"/>
            <p:cNvSpPr>
              <a:spLocks noChangeArrowheads="1"/>
            </p:cNvSpPr>
            <p:nvPr/>
          </p:nvSpPr>
          <p:spPr bwMode="auto">
            <a:xfrm>
              <a:off x="2884" y="3334"/>
              <a:ext cx="7020" cy="8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Требования к условиям реализации ООП ООО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39" name="AutoShape 7"/>
            <p:cNvSpPr>
              <a:spLocks noChangeArrowheads="1"/>
            </p:cNvSpPr>
            <p:nvPr/>
          </p:nvSpPr>
          <p:spPr bwMode="auto">
            <a:xfrm>
              <a:off x="1642" y="4745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кадровые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0" name="AutoShape 8"/>
            <p:cNvSpPr>
              <a:spLocks noChangeArrowheads="1"/>
            </p:cNvSpPr>
            <p:nvPr/>
          </p:nvSpPr>
          <p:spPr bwMode="auto">
            <a:xfrm>
              <a:off x="1642" y="5603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финансово-экономические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41" name="AutoShape 9"/>
            <p:cNvCxnSpPr>
              <a:cxnSpLocks noChangeShapeType="1"/>
            </p:cNvCxnSpPr>
            <p:nvPr/>
          </p:nvCxnSpPr>
          <p:spPr bwMode="auto">
            <a:xfrm>
              <a:off x="6329" y="5066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8442" name="AutoShape 10"/>
            <p:cNvCxnSpPr>
              <a:cxnSpLocks noChangeShapeType="1"/>
            </p:cNvCxnSpPr>
            <p:nvPr/>
          </p:nvCxnSpPr>
          <p:spPr bwMode="auto">
            <a:xfrm>
              <a:off x="6326" y="5897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8443" name="AutoShape 11"/>
            <p:cNvCxnSpPr>
              <a:cxnSpLocks noChangeShapeType="1"/>
            </p:cNvCxnSpPr>
            <p:nvPr/>
          </p:nvCxnSpPr>
          <p:spPr bwMode="auto">
            <a:xfrm>
              <a:off x="6322" y="6866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18444" name="AutoShape 12"/>
            <p:cNvSpPr>
              <a:spLocks noChangeArrowheads="1"/>
            </p:cNvSpPr>
            <p:nvPr/>
          </p:nvSpPr>
          <p:spPr bwMode="auto">
            <a:xfrm>
              <a:off x="1642" y="6569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материально-технические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5" name="AutoShape 13"/>
            <p:cNvSpPr>
              <a:spLocks noChangeArrowheads="1"/>
            </p:cNvSpPr>
            <p:nvPr/>
          </p:nvSpPr>
          <p:spPr bwMode="auto">
            <a:xfrm>
              <a:off x="1642" y="7505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психолого-педагогические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6" name="AutoShape 14"/>
            <p:cNvSpPr>
              <a:spLocks noChangeArrowheads="1"/>
            </p:cNvSpPr>
            <p:nvPr/>
          </p:nvSpPr>
          <p:spPr bwMode="auto">
            <a:xfrm>
              <a:off x="1642" y="8515"/>
              <a:ext cx="4684" cy="66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информационно-методические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47" name="AutoShape 15"/>
            <p:cNvCxnSpPr>
              <a:cxnSpLocks noChangeShapeType="1"/>
            </p:cNvCxnSpPr>
            <p:nvPr/>
          </p:nvCxnSpPr>
          <p:spPr bwMode="auto">
            <a:xfrm>
              <a:off x="6341" y="7811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8448" name="AutoShape 16"/>
            <p:cNvCxnSpPr>
              <a:cxnSpLocks noChangeShapeType="1"/>
            </p:cNvCxnSpPr>
            <p:nvPr/>
          </p:nvCxnSpPr>
          <p:spPr bwMode="auto">
            <a:xfrm>
              <a:off x="6337" y="8846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pic>
          <p:nvPicPr>
            <p:cNvPr id="18449" name="Picture 17" descr="MC900411061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" y="4790"/>
              <a:ext cx="3868" cy="4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450" name="AutoShape 18"/>
            <p:cNvCxnSpPr>
              <a:cxnSpLocks noChangeShapeType="1"/>
            </p:cNvCxnSpPr>
            <p:nvPr/>
          </p:nvCxnSpPr>
          <p:spPr bwMode="auto">
            <a:xfrm>
              <a:off x="3164" y="4168"/>
              <a:ext cx="0" cy="57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18451" name="Rectangle 19"/>
          <p:cNvSpPr>
            <a:spLocks noChangeArrowheads="1"/>
          </p:cNvSpPr>
          <p:nvPr/>
        </p:nvSpPr>
        <p:spPr bwMode="auto">
          <a:xfrm rot="16200000">
            <a:off x="4788099" y="4221014"/>
            <a:ext cx="32893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ОБРАЗ СОВРЕМЕННОГО УЧИТЕЛЯ ГЕОГРАФИИ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500" dirty="0" smtClean="0">
                <a:latin typeface="Tw Cen MT"/>
              </a:rPr>
              <a:t>Условия реализации  «Начального курса географии»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195736" y="1916832"/>
            <a:ext cx="6668443" cy="4608512"/>
            <a:chOff x="1691" y="4120"/>
            <a:chExt cx="9366" cy="6246"/>
          </a:xfrm>
        </p:grpSpPr>
        <p:sp>
          <p:nvSpPr>
            <p:cNvPr id="65539" name="AutoShape 3"/>
            <p:cNvSpPr>
              <a:spLocks noChangeArrowheads="1"/>
            </p:cNvSpPr>
            <p:nvPr/>
          </p:nvSpPr>
          <p:spPr bwMode="auto">
            <a:xfrm>
              <a:off x="1691" y="4120"/>
              <a:ext cx="9366" cy="96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Профессиональная компетентность учителя географии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0" name="AutoShape 4"/>
            <p:cNvSpPr>
              <a:spLocks noChangeArrowheads="1"/>
            </p:cNvSpPr>
            <p:nvPr/>
          </p:nvSpPr>
          <p:spPr bwMode="auto">
            <a:xfrm>
              <a:off x="1691" y="5497"/>
              <a:ext cx="4470" cy="86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Ключевые компетенции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1" name="AutoShape 5"/>
            <p:cNvSpPr>
              <a:spLocks noChangeArrowheads="1"/>
            </p:cNvSpPr>
            <p:nvPr/>
          </p:nvSpPr>
          <p:spPr bwMode="auto">
            <a:xfrm>
              <a:off x="6436" y="5497"/>
              <a:ext cx="4621" cy="86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Специальные компетенции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5542" name="AutoShape 6"/>
            <p:cNvCxnSpPr>
              <a:cxnSpLocks noChangeShapeType="1"/>
            </p:cNvCxnSpPr>
            <p:nvPr/>
          </p:nvCxnSpPr>
          <p:spPr bwMode="auto">
            <a:xfrm flipH="1">
              <a:off x="5510" y="5084"/>
              <a:ext cx="813" cy="41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43" name="AutoShape 7"/>
            <p:cNvCxnSpPr>
              <a:cxnSpLocks noChangeShapeType="1"/>
            </p:cNvCxnSpPr>
            <p:nvPr/>
          </p:nvCxnSpPr>
          <p:spPr bwMode="auto">
            <a:xfrm>
              <a:off x="6323" y="5084"/>
              <a:ext cx="813" cy="41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5544" name="AutoShape 8"/>
            <p:cNvSpPr>
              <a:spLocks noChangeArrowheads="1"/>
            </p:cNvSpPr>
            <p:nvPr/>
          </p:nvSpPr>
          <p:spPr bwMode="auto">
            <a:xfrm>
              <a:off x="2155" y="6637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профессионально-педагогическая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5" name="AutoShape 9"/>
            <p:cNvSpPr>
              <a:spLocks noChangeArrowheads="1"/>
            </p:cNvSpPr>
            <p:nvPr/>
          </p:nvSpPr>
          <p:spPr bwMode="auto">
            <a:xfrm>
              <a:off x="2155" y="7388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социально-мотивационная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6" name="AutoShape 10"/>
            <p:cNvSpPr>
              <a:spLocks noChangeArrowheads="1"/>
            </p:cNvSpPr>
            <p:nvPr/>
          </p:nvSpPr>
          <p:spPr bwMode="auto">
            <a:xfrm>
              <a:off x="2155" y="8127"/>
              <a:ext cx="4006" cy="59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информационно-коммуникационная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7" name="AutoShape 11"/>
            <p:cNvSpPr>
              <a:spLocks noChangeArrowheads="1"/>
            </p:cNvSpPr>
            <p:nvPr/>
          </p:nvSpPr>
          <p:spPr bwMode="auto">
            <a:xfrm>
              <a:off x="2155" y="8940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коммуникативная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8" name="AutoShape 12"/>
            <p:cNvSpPr>
              <a:spLocks noChangeArrowheads="1"/>
            </p:cNvSpPr>
            <p:nvPr/>
          </p:nvSpPr>
          <p:spPr bwMode="auto">
            <a:xfrm>
              <a:off x="2155" y="9769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креативная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5549" name="AutoShape 13"/>
            <p:cNvCxnSpPr>
              <a:cxnSpLocks noChangeShapeType="1"/>
            </p:cNvCxnSpPr>
            <p:nvPr/>
          </p:nvCxnSpPr>
          <p:spPr bwMode="auto">
            <a:xfrm>
              <a:off x="1878" y="6361"/>
              <a:ext cx="0" cy="366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50" name="AutoShape 14"/>
            <p:cNvCxnSpPr>
              <a:cxnSpLocks noChangeShapeType="1"/>
            </p:cNvCxnSpPr>
            <p:nvPr/>
          </p:nvCxnSpPr>
          <p:spPr bwMode="auto">
            <a:xfrm>
              <a:off x="1878" y="6912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51" name="AutoShape 15"/>
            <p:cNvCxnSpPr>
              <a:cxnSpLocks noChangeShapeType="1"/>
            </p:cNvCxnSpPr>
            <p:nvPr/>
          </p:nvCxnSpPr>
          <p:spPr bwMode="auto">
            <a:xfrm>
              <a:off x="1878" y="7651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52" name="AutoShape 16"/>
            <p:cNvCxnSpPr>
              <a:cxnSpLocks noChangeShapeType="1"/>
            </p:cNvCxnSpPr>
            <p:nvPr/>
          </p:nvCxnSpPr>
          <p:spPr bwMode="auto">
            <a:xfrm>
              <a:off x="1878" y="8390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53" name="AutoShape 17"/>
            <p:cNvCxnSpPr>
              <a:cxnSpLocks noChangeShapeType="1"/>
            </p:cNvCxnSpPr>
            <p:nvPr/>
          </p:nvCxnSpPr>
          <p:spPr bwMode="auto">
            <a:xfrm>
              <a:off x="1878" y="9203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54" name="AutoShape 18"/>
            <p:cNvCxnSpPr>
              <a:cxnSpLocks noChangeShapeType="1"/>
            </p:cNvCxnSpPr>
            <p:nvPr/>
          </p:nvCxnSpPr>
          <p:spPr bwMode="auto">
            <a:xfrm>
              <a:off x="1878" y="10009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5555" name="AutoShape 19"/>
            <p:cNvSpPr>
              <a:spLocks noChangeArrowheads="1"/>
            </p:cNvSpPr>
            <p:nvPr/>
          </p:nvSpPr>
          <p:spPr bwMode="auto">
            <a:xfrm>
              <a:off x="7051" y="6645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целевая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6" name="AutoShape 20"/>
            <p:cNvSpPr>
              <a:spLocks noChangeArrowheads="1"/>
            </p:cNvSpPr>
            <p:nvPr/>
          </p:nvSpPr>
          <p:spPr bwMode="auto">
            <a:xfrm>
              <a:off x="7051" y="7396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содержательная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7" name="AutoShape 21"/>
            <p:cNvSpPr>
              <a:spLocks noChangeArrowheads="1"/>
            </p:cNvSpPr>
            <p:nvPr/>
          </p:nvSpPr>
          <p:spPr bwMode="auto">
            <a:xfrm>
              <a:off x="7051" y="8135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проектировочная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8" name="AutoShape 22"/>
            <p:cNvSpPr>
              <a:spLocks noChangeArrowheads="1"/>
            </p:cNvSpPr>
            <p:nvPr/>
          </p:nvSpPr>
          <p:spPr bwMode="auto">
            <a:xfrm>
              <a:off x="7051" y="8948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рефлексивная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9" name="AutoShape 23"/>
            <p:cNvSpPr>
              <a:spLocks noChangeArrowheads="1"/>
            </p:cNvSpPr>
            <p:nvPr/>
          </p:nvSpPr>
          <p:spPr bwMode="auto">
            <a:xfrm>
              <a:off x="7051" y="9777"/>
              <a:ext cx="4006" cy="5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мониторинговая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5560" name="AutoShape 24"/>
            <p:cNvCxnSpPr>
              <a:cxnSpLocks noChangeShapeType="1"/>
            </p:cNvCxnSpPr>
            <p:nvPr/>
          </p:nvCxnSpPr>
          <p:spPr bwMode="auto">
            <a:xfrm>
              <a:off x="6774" y="6920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61" name="AutoShape 25"/>
            <p:cNvCxnSpPr>
              <a:cxnSpLocks noChangeShapeType="1"/>
            </p:cNvCxnSpPr>
            <p:nvPr/>
          </p:nvCxnSpPr>
          <p:spPr bwMode="auto">
            <a:xfrm>
              <a:off x="6774" y="7659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62" name="AutoShape 26"/>
            <p:cNvCxnSpPr>
              <a:cxnSpLocks noChangeShapeType="1"/>
            </p:cNvCxnSpPr>
            <p:nvPr/>
          </p:nvCxnSpPr>
          <p:spPr bwMode="auto">
            <a:xfrm>
              <a:off x="6774" y="8398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63" name="AutoShape 27"/>
            <p:cNvCxnSpPr>
              <a:cxnSpLocks noChangeShapeType="1"/>
            </p:cNvCxnSpPr>
            <p:nvPr/>
          </p:nvCxnSpPr>
          <p:spPr bwMode="auto">
            <a:xfrm>
              <a:off x="6774" y="9211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64" name="AutoShape 28"/>
            <p:cNvCxnSpPr>
              <a:cxnSpLocks noChangeShapeType="1"/>
            </p:cNvCxnSpPr>
            <p:nvPr/>
          </p:nvCxnSpPr>
          <p:spPr bwMode="auto">
            <a:xfrm>
              <a:off x="6774" y="10017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565" name="AutoShape 29"/>
            <p:cNvCxnSpPr>
              <a:cxnSpLocks noChangeShapeType="1"/>
            </p:cNvCxnSpPr>
            <p:nvPr/>
          </p:nvCxnSpPr>
          <p:spPr bwMode="auto">
            <a:xfrm>
              <a:off x="6774" y="6348"/>
              <a:ext cx="0" cy="366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262268795"/>
              </p:ext>
            </p:extLst>
          </p:nvPr>
        </p:nvGraphicFramePr>
        <p:xfrm>
          <a:off x="1475656" y="332657"/>
          <a:ext cx="7231795" cy="611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7282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0695 -7.40741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25 -7.40741E-7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1000" spd="-100000" fill="hold"/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1000" spd="-100000" fill="hold"/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spd="-100000" fill="hold"/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19653 -7.40741E-7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2" dur="1000" spd="-100000" fill="hold"/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3" grpI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Требования к результатам освоения </a:t>
            </a:r>
            <a:r>
              <a:rPr lang="ru-RU" sz="2800" dirty="0" smtClean="0"/>
              <a:t>ООП ООО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grpSp>
        <p:nvGrpSpPr>
          <p:cNvPr id="33" name="Group 1"/>
          <p:cNvGrpSpPr>
            <a:grpSpLocks/>
          </p:cNvGrpSpPr>
          <p:nvPr/>
        </p:nvGrpSpPr>
        <p:grpSpPr bwMode="auto">
          <a:xfrm>
            <a:off x="2339752" y="2636913"/>
            <a:ext cx="6230044" cy="2592288"/>
            <a:chOff x="1698" y="7639"/>
            <a:chExt cx="9358" cy="3943"/>
          </a:xfrm>
        </p:grpSpPr>
        <p:cxnSp>
          <p:nvCxnSpPr>
            <p:cNvPr id="34" name="AutoShape 2"/>
            <p:cNvCxnSpPr>
              <a:cxnSpLocks noChangeShapeType="1"/>
            </p:cNvCxnSpPr>
            <p:nvPr/>
          </p:nvCxnSpPr>
          <p:spPr bwMode="auto">
            <a:xfrm>
              <a:off x="4637" y="8471"/>
              <a:ext cx="0" cy="240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5" name="AutoShape 3"/>
            <p:cNvCxnSpPr>
              <a:cxnSpLocks noChangeShapeType="1"/>
            </p:cNvCxnSpPr>
            <p:nvPr/>
          </p:nvCxnSpPr>
          <p:spPr bwMode="auto">
            <a:xfrm>
              <a:off x="3917" y="8471"/>
              <a:ext cx="0" cy="143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>
              <a:off x="2940" y="7639"/>
              <a:ext cx="7020" cy="8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Требования к результатам освоения ООП ООО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AutoShape 5"/>
            <p:cNvSpPr>
              <a:spLocks noChangeArrowheads="1"/>
            </p:cNvSpPr>
            <p:nvPr/>
          </p:nvSpPr>
          <p:spPr bwMode="auto">
            <a:xfrm>
              <a:off x="1698" y="9050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личностные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AutoShape 6"/>
            <p:cNvSpPr>
              <a:spLocks noChangeArrowheads="1"/>
            </p:cNvSpPr>
            <p:nvPr/>
          </p:nvSpPr>
          <p:spPr bwMode="auto">
            <a:xfrm>
              <a:off x="1698" y="9908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метапредметные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AutoShape 7"/>
            <p:cNvCxnSpPr>
              <a:cxnSpLocks noChangeShapeType="1"/>
            </p:cNvCxnSpPr>
            <p:nvPr/>
          </p:nvCxnSpPr>
          <p:spPr bwMode="auto">
            <a:xfrm>
              <a:off x="6385" y="9371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41" name="AutoShape 8"/>
            <p:cNvCxnSpPr>
              <a:cxnSpLocks noChangeShapeType="1"/>
            </p:cNvCxnSpPr>
            <p:nvPr/>
          </p:nvCxnSpPr>
          <p:spPr bwMode="auto">
            <a:xfrm>
              <a:off x="6382" y="10202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42" name="AutoShape 9"/>
            <p:cNvCxnSpPr>
              <a:cxnSpLocks noChangeShapeType="1"/>
            </p:cNvCxnSpPr>
            <p:nvPr/>
          </p:nvCxnSpPr>
          <p:spPr bwMode="auto">
            <a:xfrm>
              <a:off x="6378" y="11171"/>
              <a:ext cx="680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1698" y="10874"/>
              <a:ext cx="4684" cy="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предметные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4" name="AutoShape 11"/>
            <p:cNvCxnSpPr>
              <a:cxnSpLocks noChangeShapeType="1"/>
            </p:cNvCxnSpPr>
            <p:nvPr/>
          </p:nvCxnSpPr>
          <p:spPr bwMode="auto">
            <a:xfrm>
              <a:off x="3220" y="8473"/>
              <a:ext cx="0" cy="57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pic>
          <p:nvPicPr>
            <p:cNvPr id="45" name="Picture 12" descr="Между Львом Толстым и Большим взрывом придется выбирать, теги:Образование,Новое законодательство,Долгосрочные прогнозы,Дети,Скандалы,Россия"/>
            <p:cNvPicPr>
              <a:picLocks noChangeAspect="1" noChangeArrowheads="1"/>
            </p:cNvPicPr>
            <p:nvPr/>
          </p:nvPicPr>
          <p:blipFill>
            <a:blip r:embed="rId4" r:link="rId5" cstate="print"/>
            <a:srcRect/>
            <a:stretch>
              <a:fillRect/>
            </a:stretch>
          </p:blipFill>
          <p:spPr bwMode="auto">
            <a:xfrm>
              <a:off x="7065" y="8917"/>
              <a:ext cx="3991" cy="2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Требования к результатам освоения </a:t>
            </a:r>
            <a:r>
              <a:rPr lang="ru-RU" sz="2800" dirty="0" smtClean="0"/>
              <a:t>ООП ООО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2771800" y="2025352"/>
            <a:ext cx="5959475" cy="4572000"/>
            <a:chOff x="1674" y="1213"/>
            <a:chExt cx="9387" cy="7201"/>
          </a:xfrm>
        </p:grpSpPr>
        <p:sp>
          <p:nvSpPr>
            <p:cNvPr id="66563" name="AutoShape 3"/>
            <p:cNvSpPr>
              <a:spLocks noChangeArrowheads="1"/>
            </p:cNvSpPr>
            <p:nvPr/>
          </p:nvSpPr>
          <p:spPr bwMode="auto">
            <a:xfrm>
              <a:off x="1674" y="1213"/>
              <a:ext cx="9366" cy="96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Предметные результаты изучения географии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64" name="AutoShape 4"/>
            <p:cNvSpPr>
              <a:spLocks noChangeArrowheads="1"/>
            </p:cNvSpPr>
            <p:nvPr/>
          </p:nvSpPr>
          <p:spPr bwMode="auto">
            <a:xfrm>
              <a:off x="2170" y="2445"/>
              <a:ext cx="4470" cy="86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географические знания как компонент научной картины мира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565" name="AutoShape 5"/>
            <p:cNvCxnSpPr>
              <a:cxnSpLocks noChangeShapeType="1"/>
            </p:cNvCxnSpPr>
            <p:nvPr/>
          </p:nvCxnSpPr>
          <p:spPr bwMode="auto">
            <a:xfrm>
              <a:off x="1881" y="2182"/>
              <a:ext cx="0" cy="4976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66" name="AutoShape 6"/>
            <p:cNvCxnSpPr>
              <a:cxnSpLocks noChangeShapeType="1"/>
            </p:cNvCxnSpPr>
            <p:nvPr/>
          </p:nvCxnSpPr>
          <p:spPr bwMode="auto">
            <a:xfrm>
              <a:off x="1881" y="2865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67" name="AutoShape 7"/>
            <p:cNvCxnSpPr>
              <a:cxnSpLocks noChangeShapeType="1"/>
            </p:cNvCxnSpPr>
            <p:nvPr/>
          </p:nvCxnSpPr>
          <p:spPr bwMode="auto">
            <a:xfrm>
              <a:off x="1893" y="4137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68" name="AutoShape 8"/>
            <p:cNvCxnSpPr>
              <a:cxnSpLocks noChangeShapeType="1"/>
            </p:cNvCxnSpPr>
            <p:nvPr/>
          </p:nvCxnSpPr>
          <p:spPr bwMode="auto">
            <a:xfrm>
              <a:off x="1882" y="5646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69" name="AutoShape 9"/>
            <p:cNvCxnSpPr>
              <a:cxnSpLocks noChangeShapeType="1"/>
            </p:cNvCxnSpPr>
            <p:nvPr/>
          </p:nvCxnSpPr>
          <p:spPr bwMode="auto">
            <a:xfrm>
              <a:off x="1889" y="7158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70" name="AutoShape 10"/>
            <p:cNvCxnSpPr>
              <a:cxnSpLocks noChangeShapeType="1"/>
            </p:cNvCxnSpPr>
            <p:nvPr/>
          </p:nvCxnSpPr>
          <p:spPr bwMode="auto">
            <a:xfrm>
              <a:off x="6918" y="3102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71" name="AutoShape 11"/>
            <p:cNvCxnSpPr>
              <a:cxnSpLocks noChangeShapeType="1"/>
            </p:cNvCxnSpPr>
            <p:nvPr/>
          </p:nvCxnSpPr>
          <p:spPr bwMode="auto">
            <a:xfrm>
              <a:off x="6920" y="4602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72" name="AutoShape 12"/>
            <p:cNvCxnSpPr>
              <a:cxnSpLocks noChangeShapeType="1"/>
            </p:cNvCxnSpPr>
            <p:nvPr/>
          </p:nvCxnSpPr>
          <p:spPr bwMode="auto">
            <a:xfrm>
              <a:off x="6927" y="6102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73" name="AutoShape 13"/>
            <p:cNvCxnSpPr>
              <a:cxnSpLocks noChangeShapeType="1"/>
            </p:cNvCxnSpPr>
            <p:nvPr/>
          </p:nvCxnSpPr>
          <p:spPr bwMode="auto">
            <a:xfrm>
              <a:off x="6918" y="7578"/>
              <a:ext cx="277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574" name="AutoShape 14"/>
            <p:cNvCxnSpPr>
              <a:cxnSpLocks noChangeShapeType="1"/>
            </p:cNvCxnSpPr>
            <p:nvPr/>
          </p:nvCxnSpPr>
          <p:spPr bwMode="auto">
            <a:xfrm flipH="1">
              <a:off x="6918" y="2201"/>
              <a:ext cx="3" cy="537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6575" name="AutoShape 15"/>
            <p:cNvSpPr>
              <a:spLocks noChangeArrowheads="1"/>
            </p:cNvSpPr>
            <p:nvPr/>
          </p:nvSpPr>
          <p:spPr bwMode="auto">
            <a:xfrm>
              <a:off x="2170" y="3493"/>
              <a:ext cx="4470" cy="129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использование территориального подхода как основы географического мышления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76" name="AutoShape 16"/>
            <p:cNvSpPr>
              <a:spLocks noChangeArrowheads="1"/>
            </p:cNvSpPr>
            <p:nvPr/>
          </p:nvSpPr>
          <p:spPr bwMode="auto">
            <a:xfrm>
              <a:off x="2171" y="4977"/>
              <a:ext cx="4470" cy="133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знания о целостности и неоднородности Земли как планеты людей в пространстве и во времени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77" name="AutoShape 17"/>
            <p:cNvSpPr>
              <a:spLocks noChangeArrowheads="1"/>
            </p:cNvSpPr>
            <p:nvPr/>
          </p:nvSpPr>
          <p:spPr bwMode="auto">
            <a:xfrm>
              <a:off x="2171" y="6534"/>
              <a:ext cx="4470" cy="126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элементарные практические умения использования приборов и инструментов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78" name="AutoShape 18"/>
            <p:cNvSpPr>
              <a:spLocks noChangeArrowheads="1"/>
            </p:cNvSpPr>
            <p:nvPr/>
          </p:nvSpPr>
          <p:spPr bwMode="auto">
            <a:xfrm>
              <a:off x="7209" y="2442"/>
              <a:ext cx="3831" cy="13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использование географической карты как одного из языков международного общения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79" name="AutoShape 19"/>
            <p:cNvSpPr>
              <a:spLocks noChangeArrowheads="1"/>
            </p:cNvSpPr>
            <p:nvPr/>
          </p:nvSpPr>
          <p:spPr bwMode="auto">
            <a:xfrm>
              <a:off x="7209" y="3966"/>
              <a:ext cx="3831" cy="12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нахождения, использования и презентации географической информации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80" name="AutoShape 20"/>
            <p:cNvSpPr>
              <a:spLocks noChangeArrowheads="1"/>
            </p:cNvSpPr>
            <p:nvPr/>
          </p:nvSpPr>
          <p:spPr bwMode="auto">
            <a:xfrm>
              <a:off x="7209" y="5418"/>
              <a:ext cx="3852" cy="122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использования разнообразных географических знаний в повседневной жизни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581" name="AutoShape 21"/>
            <p:cNvSpPr>
              <a:spLocks noChangeArrowheads="1"/>
            </p:cNvSpPr>
            <p:nvPr/>
          </p:nvSpPr>
          <p:spPr bwMode="auto">
            <a:xfrm>
              <a:off x="7209" y="6810"/>
              <a:ext cx="3852" cy="160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умения и навыки безопасного и экологически целесообразного поведения в окружающей среде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Требования к результатам освоения </a:t>
            </a:r>
            <a:r>
              <a:rPr lang="ru-RU" sz="2800" dirty="0" smtClean="0"/>
              <a:t>ООП ООО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051720" y="1772816"/>
            <a:ext cx="70922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Введение. Географическое познание нашей планеты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60000"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Что изучает география? Методы географии и значение науки в жизни людей. Основные этапы познания поверхности планеты. Выдающиеся географические путешествия и открытия.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Предметные результаты изучения темы «Введение. Географическое познание нашей планеты»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Знать и объяснять существенные признаки понятий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: географический объект, компас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ru-RU" sz="1500" b="1" i="1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Использовать </a:t>
            </a: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понятия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географический объект, компас </a:t>
            </a: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для решения учебных задач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по наблюдению и построению моделей географических объектов, по визированию и определению направлений на стороны горизонта.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Приводить примеры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географических объектов своей местности, результатов выдающихся географических открытий и путешествий.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Отбирать источники географической информации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для определения высоты Солнца над горизонтом, для объяснения происхождения географических названий.</a:t>
            </a:r>
            <a:endParaRPr lang="ru-RU" sz="1500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Оценивать</a:t>
            </a:r>
            <a:r>
              <a:rPr lang="ru-RU" sz="15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прогноз погоды, составленный по народным приметам.</a:t>
            </a:r>
            <a:endParaRPr lang="ru-RU" sz="1500" b="1" i="1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Применять </a:t>
            </a:r>
            <a:r>
              <a:rPr lang="ru-RU" sz="15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изображения Земли из космоса для определения географических объектов и их </a:t>
            </a:r>
            <a:r>
              <a:rPr lang="ru-RU" sz="15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состояний.</a:t>
            </a:r>
            <a:endParaRPr lang="ru-RU" sz="1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Требования к результатам освоения </a:t>
            </a:r>
            <a:r>
              <a:rPr lang="ru-RU" sz="2800" dirty="0" smtClean="0"/>
              <a:t>ООП ООО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987824" y="1772816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Тематическое планирование </a:t>
            </a:r>
            <a:endParaRPr lang="ru-RU" sz="1600" dirty="0" smtClean="0"/>
          </a:p>
          <a:p>
            <a:pPr algn="ctr"/>
            <a:r>
              <a:rPr lang="ru-RU" sz="1600" dirty="0" smtClean="0"/>
              <a:t>Начальный курс географии. 5 класс. 34 часа (1 час в неделю). Резервное время – 2 часа. </a:t>
            </a:r>
          </a:p>
          <a:p>
            <a:r>
              <a:rPr lang="ru-RU" sz="1600" dirty="0" smtClean="0"/>
              <a:t> 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11760" y="2780928"/>
          <a:ext cx="6513061" cy="3858763"/>
        </p:xfrm>
        <a:graphic>
          <a:graphicData uri="http://schemas.openxmlformats.org/drawingml/2006/table">
            <a:tbl>
              <a:tblPr/>
              <a:tblGrid>
                <a:gridCol w="2331845"/>
                <a:gridCol w="2089576"/>
                <a:gridCol w="2091640"/>
              </a:tblGrid>
              <a:tr h="1046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Темы уроков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Основные виды деятельности ученика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(на уровне учебных действий)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15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Введение. Географическое познание нашей планеты (3 ч.)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7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Уроки 1-2.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География – одна из наук о планете Земля.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Что изучает география? Географические объекты, процессы и явления. Уникальные географические объекты. Зарождение древней географии.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Наблюдение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географических объектов своей местности.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Изучение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правил работы с «Дневником географа-следопыта».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Сборка модели и проведение опыта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, показывающего шарообразность Земли.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Требования к результатам освоения </a:t>
            </a:r>
            <a:r>
              <a:rPr lang="ru-RU" sz="2800" dirty="0" smtClean="0"/>
              <a:t>ООП ООО</a:t>
            </a:r>
            <a:endParaRPr lang="ru-RU" sz="25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81796" y="1340768"/>
            <a:ext cx="1802970" cy="1512168"/>
          </a:xfrm>
          <a:prstGeom prst="rect">
            <a:avLst/>
          </a:prstGeom>
        </p:spPr>
      </p:pic>
      <p:pic>
        <p:nvPicPr>
          <p:cNvPr id="40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308" y="2926780"/>
            <a:ext cx="1763688" cy="2357882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987824" y="1772816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Тематическое планирование </a:t>
            </a:r>
            <a:endParaRPr lang="ru-RU" sz="1600" dirty="0" smtClean="0"/>
          </a:p>
          <a:p>
            <a:pPr algn="ctr"/>
            <a:r>
              <a:rPr lang="ru-RU" sz="1600" dirty="0" smtClean="0"/>
              <a:t>Начальный курс географии. 5 класс. 34 часа (1 час в неделю). Резервное время – 2 часа. </a:t>
            </a:r>
          </a:p>
          <a:p>
            <a:r>
              <a:rPr lang="ru-RU" sz="1600" dirty="0" smtClean="0"/>
              <a:t> 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11760" y="2780928"/>
          <a:ext cx="6513061" cy="3858763"/>
        </p:xfrm>
        <a:graphic>
          <a:graphicData uri="http://schemas.openxmlformats.org/drawingml/2006/table">
            <a:tbl>
              <a:tblPr/>
              <a:tblGrid>
                <a:gridCol w="2331845"/>
                <a:gridCol w="2089576"/>
                <a:gridCol w="2091640"/>
              </a:tblGrid>
              <a:tr h="1046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Темы уроков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Основные виды деятельности ученика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(на уровне учебных действий)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15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Введение. Географическое познание нашей планеты (3 ч.)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7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Уроки 1-2.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География – одна из наук о планете Земля.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Что изучает география? Географические объекты, процессы и явления. Уникальные географические объекты. Зарождение древней географии.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Наблюдение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географических объектов своей местности.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Изучение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правил работы с «Дневником географа-следопыта».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Сборка модели и проведение опыта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, показывающего шарообразность Земли.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4290891650"/>
              </p:ext>
            </p:extLst>
          </p:nvPr>
        </p:nvGraphicFramePr>
        <p:xfrm>
          <a:off x="0" y="332656"/>
          <a:ext cx="8964488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19913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10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«Начального курса географии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 в полной мере  отвечающего ФГОС ООО,</a:t>
            </a:r>
          </a:p>
          <a:p>
            <a:pPr marL="180975"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требует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дальнейшей научно-методической разработки…</a:t>
            </a:r>
          </a:p>
        </p:txBody>
      </p:sp>
      <p:pic>
        <p:nvPicPr>
          <p:cNvPr id="4" name="Picture 2" descr="POSTER-pro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251520" y="1971795"/>
            <a:ext cx="2334769" cy="1889253"/>
          </a:xfrm>
          <a:prstGeom prst="rect">
            <a:avLst/>
          </a:prstGeom>
        </p:spPr>
      </p:pic>
      <p:pic>
        <p:nvPicPr>
          <p:cNvPr id="22530" name="Picture 2" descr="http://www.podkat.ru/uploads/posts/2010-12/1293062781_img-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55395"/>
            <a:ext cx="6084168" cy="380260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47728" y="1772816"/>
            <a:ext cx="57167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lnSpc>
                <a:spcPct val="15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 и желаю творческих успехов с учебниками ИЦ «Вентана-Граф»…</a:t>
            </a:r>
          </a:p>
          <a:p>
            <a:pPr marL="180975" algn="r">
              <a:lnSpc>
                <a:spcPct val="15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06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Учебное  время  изучения  географии  в  условиях  </a:t>
            </a:r>
            <a:r>
              <a:rPr lang="ru-RU" sz="2800" b="1" dirty="0" smtClean="0"/>
              <a:t>ФГОС  ООО</a:t>
            </a:r>
            <a:endParaRPr lang="ru-RU" sz="28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07504" y="1412776"/>
            <a:ext cx="3312368" cy="5257800"/>
          </a:xfrm>
        </p:spPr>
        <p:txBody>
          <a:bodyPr>
            <a:noAutofit/>
          </a:bodyPr>
          <a:lstStyle/>
          <a:p>
            <a:pPr marL="180975" indent="-180975">
              <a:lnSpc>
                <a:spcPct val="130000"/>
              </a:lnSpc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 = учебное время + каникулярное время</a:t>
            </a:r>
          </a:p>
          <a:p>
            <a:pPr marL="180975" indent="-180975">
              <a:lnSpc>
                <a:spcPct val="130000"/>
              </a:lnSpc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Учебное время во 2 — 11-х классах составляет 34 - 37 недель, что прописывается в Уставе образовательного учреждения (ст. 13 ФЗ "Об образовании")</a:t>
            </a:r>
          </a:p>
          <a:p>
            <a:pPr marL="180975" indent="-180975">
              <a:lnSpc>
                <a:spcPct val="130000"/>
              </a:lnSpc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отводимое на внеурочную деятельность, определяется образовательным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учреждением</a:t>
            </a:r>
            <a:endPara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975" indent="-180975">
              <a:lnSpc>
                <a:spcPct val="140000"/>
              </a:lnSpc>
            </a:pPr>
            <a:endParaRPr lang="ru-RU" sz="1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36713"/>
            <a:ext cx="5796136" cy="601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88024" y="6405332"/>
            <a:ext cx="4355976" cy="389169"/>
          </a:xfrm>
          <a:prstGeom prst="rect">
            <a:avLst/>
          </a:prstGeom>
          <a:solidFill>
            <a:srgbClr val="BFB603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751735" y="4178623"/>
            <a:ext cx="4546600" cy="710555"/>
          </a:xfrm>
          <a:prstGeom prst="rect">
            <a:avLst/>
          </a:prstGeom>
          <a:solidFill>
            <a:srgbClr val="BFB603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0649"/>
            <a:ext cx="8388424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Структура </a:t>
            </a:r>
            <a:r>
              <a:rPr lang="ru-RU" sz="2800" dirty="0" smtClean="0">
                <a:latin typeface="Tw Cen MT"/>
              </a:rPr>
              <a:t>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8" name="Picture 2" descr="POSTER-pr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>
          <a:xfrm>
            <a:off x="251521" y="1772816"/>
            <a:ext cx="1763267" cy="151216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131840" y="1844824"/>
            <a:ext cx="5616624" cy="144016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Перераспределение </a:t>
            </a:r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основных структурных элементов курса (разделов, тем) по двум годам обучения с учётом образовательных возможностей пяти- и шестиклассников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3404998"/>
            <a:ext cx="5688632" cy="672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Географическое познание нашей планеты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269168"/>
            <a:ext cx="5688632" cy="67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как планета Солнечной системы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5133190"/>
            <a:ext cx="5688632" cy="672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земной поверхности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5997286"/>
            <a:ext cx="5688632" cy="672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Геосферы Земли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0649"/>
            <a:ext cx="8388424" cy="466064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Структура </a:t>
            </a:r>
            <a:r>
              <a:rPr lang="ru-RU" sz="2800" dirty="0" smtClean="0">
                <a:latin typeface="Tw Cen MT"/>
              </a:rPr>
              <a:t>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1556793"/>
            <a:ext cx="2304256" cy="3744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Перераспределение </a:t>
            </a:r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основных структурных элементов курса (разделов, тем) по двум годам обучения с учётом образовательных возможностей пяти- и шестиклассников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96767" y="836713"/>
            <a:ext cx="2952328" cy="672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класс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15027" y="836713"/>
            <a:ext cx="3049463" cy="672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класс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06293" y="1604798"/>
            <a:ext cx="29420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Введение. Географическое познание нашей планеты (3 ч.)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06293" y="2457280"/>
            <a:ext cx="29420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Земля как планета Солнечной системы (4 ч.)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43225" y="4088685"/>
            <a:ext cx="60117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Геосферы Земли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35586" y="4577266"/>
            <a:ext cx="1636858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Литосфера (8 ч.)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35586" y="4961308"/>
            <a:ext cx="1656094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Атмосфера (4 ч.)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5323814"/>
            <a:ext cx="2828082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Водная оболочка Земли (7 ч.)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935585" y="5707856"/>
            <a:ext cx="1542410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Биосфера (6 ч.)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893944" y="1604798"/>
            <a:ext cx="30324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Введение. Географическое познание нашей планеты</a:t>
            </a:r>
            <a:r>
              <a:rPr lang="ru-RU" sz="1600" b="1" baseline="30000" dirty="0" smtClean="0"/>
              <a:t> </a:t>
            </a:r>
            <a:r>
              <a:rPr lang="ru-RU" sz="1600" b="1" dirty="0" smtClean="0"/>
              <a:t>(6 ч.)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868146" y="3250766"/>
            <a:ext cx="300228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Изображение земной поверхности (12 ч.)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37982" y="4577266"/>
            <a:ext cx="1636858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Литосфера (5 ч.)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837982" y="4961308"/>
            <a:ext cx="1656094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Атмосфера (6 ч.)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837983" y="5345839"/>
            <a:ext cx="1736501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Гидросфера (2 ч.)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796136" y="5733257"/>
            <a:ext cx="3419872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Биосфера и почвенный покров (1 ч.)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814371" y="6127715"/>
            <a:ext cx="3264743" cy="5847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Географическая оболочка Земли (1 ч.)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1556792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8" name="Picture 4" descr="G:\ВЕНТАНА-ГРАФ_2012-2013\5класс_Учебник\5класс_География_Вентана-Граф000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22240" y="1755791"/>
            <a:ext cx="3998232" cy="506222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2564904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1242" t="8798" r="13127" b="12107"/>
          <a:stretch>
            <a:fillRect/>
          </a:stretch>
        </p:blipFill>
        <p:spPr bwMode="auto">
          <a:xfrm>
            <a:off x="4572000" y="836712"/>
            <a:ext cx="4458618" cy="5904656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2492896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074" name="Picture 2" descr="G:\ВЕНТАНА-ГРАФ_2012-2013\5класс_Учебник\5класс_География_Вентана-Граф0006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4550" t="10015" r="12502" b="11918"/>
          <a:stretch>
            <a:fillRect/>
          </a:stretch>
        </p:blipFill>
        <p:spPr bwMode="auto">
          <a:xfrm>
            <a:off x="4644985" y="1124744"/>
            <a:ext cx="4175487" cy="566124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dirty="0" smtClean="0">
                <a:latin typeface="Tw Cen MT"/>
              </a:rPr>
              <a:t>Содержание «</a:t>
            </a:r>
            <a:r>
              <a:rPr lang="ru-RU" sz="2800" dirty="0" smtClean="0">
                <a:latin typeface="Tw Cen MT"/>
              </a:rPr>
              <a:t>Начального курса географии»</a:t>
            </a:r>
            <a:endParaRPr lang="ru-RU" sz="2800" dirty="0">
              <a:latin typeface="Tw Cen MT"/>
            </a:endParaRPr>
          </a:p>
        </p:txBody>
      </p:sp>
      <p:pic>
        <p:nvPicPr>
          <p:cNvPr id="1026" name="Picture 2" descr="C:\Users\1\Desktop\Александр\Вентана-Граф\облож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496" y="1556793"/>
            <a:ext cx="2088232" cy="2791766"/>
          </a:xfrm>
          <a:prstGeom prst="rect">
            <a:avLst/>
          </a:prstGeom>
          <a:noFill/>
        </p:spPr>
      </p:pic>
      <p:pic>
        <p:nvPicPr>
          <p:cNvPr id="1027" name="Picture 3" descr="G:\ВЕНТАНА-ГРАФ_2012-2013\5класс_Учебник\5класс_География_Вентана-Граф0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95737" y="1556792"/>
            <a:ext cx="2216959" cy="28083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098" name="Picture 2" descr="G:\ВЕНТАНА-ГРАФ_2012-2013\5класс_Учебник\5класс_География_Вентана-Граф000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4563" t="10029" r="13550" b="11932"/>
          <a:stretch>
            <a:fillRect/>
          </a:stretch>
        </p:blipFill>
        <p:spPr bwMode="auto">
          <a:xfrm>
            <a:off x="4572000" y="854725"/>
            <a:ext cx="4307317" cy="592223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81357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8115FC5-B33E-4CB1-A75F-122CE5BF57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TS101881357</Template>
  <TotalTime>0</TotalTime>
  <Words>1326</Words>
  <Application>Microsoft Office PowerPoint</Application>
  <PresentationFormat>Экран (4:3)</PresentationFormat>
  <Paragraphs>171</Paragraphs>
  <Slides>26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TS101881357</vt:lpstr>
      <vt:lpstr>Начальный курс географии в 5-6 классах</vt:lpstr>
      <vt:lpstr>Слайд 2</vt:lpstr>
      <vt:lpstr>Учебное  время  изучения  географии  в  условиях  ФГОС  ООО</vt:lpstr>
      <vt:lpstr>Структура  «Начального курса географии»</vt:lpstr>
      <vt:lpstr>Структура 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Содержание «Начального курса географии»</vt:lpstr>
      <vt:lpstr>Условия реализации  «Начального курса географии»</vt:lpstr>
      <vt:lpstr>Условия реализации  «Начального курса географии»</vt:lpstr>
      <vt:lpstr>Требования к результатам освоения ООП ООО</vt:lpstr>
      <vt:lpstr>Требования к результатам освоения ООП ООО</vt:lpstr>
      <vt:lpstr>Требования к результатам освоения ООП ООО</vt:lpstr>
      <vt:lpstr>Требования к результатам освоения ООП ООО</vt:lpstr>
      <vt:lpstr>Требования к результатам освоения ООП ООО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2012-10-02T17:54:15Z</dcterms:created>
  <dcterms:modified xsi:type="dcterms:W3CDTF">2012-10-25T19:27:02Z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